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9"/>
  </p:notesMasterIdLst>
  <p:handoutMasterIdLst>
    <p:handoutMasterId r:id="rId20"/>
  </p:handoutMasterIdLst>
  <p:sldIdLst>
    <p:sldId id="482" r:id="rId2"/>
    <p:sldId id="351" r:id="rId3"/>
    <p:sldId id="352" r:id="rId4"/>
    <p:sldId id="397" r:id="rId5"/>
    <p:sldId id="487" r:id="rId6"/>
    <p:sldId id="396" r:id="rId7"/>
    <p:sldId id="395" r:id="rId8"/>
    <p:sldId id="405" r:id="rId9"/>
    <p:sldId id="390" r:id="rId10"/>
    <p:sldId id="488" r:id="rId11"/>
    <p:sldId id="483" r:id="rId12"/>
    <p:sldId id="489" r:id="rId13"/>
    <p:sldId id="484" r:id="rId14"/>
    <p:sldId id="392" r:id="rId15"/>
    <p:sldId id="406" r:id="rId16"/>
    <p:sldId id="332" r:id="rId17"/>
    <p:sldId id="370" r:id="rId18"/>
  </p:sldIdLst>
  <p:sldSz cx="12192000" cy="6858000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F780C1F-BF12-40C7-A308-EE6D03C4E460}">
          <p14:sldIdLst>
            <p14:sldId id="482"/>
            <p14:sldId id="351"/>
            <p14:sldId id="352"/>
            <p14:sldId id="397"/>
            <p14:sldId id="487"/>
            <p14:sldId id="396"/>
            <p14:sldId id="395"/>
            <p14:sldId id="405"/>
            <p14:sldId id="390"/>
            <p14:sldId id="488"/>
            <p14:sldId id="483"/>
            <p14:sldId id="489"/>
            <p14:sldId id="484"/>
            <p14:sldId id="392"/>
            <p14:sldId id="406"/>
            <p14:sldId id="332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323E"/>
    <a:srgbClr val="FF6600"/>
    <a:srgbClr val="842C52"/>
    <a:srgbClr val="342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8" autoAdjust="0"/>
    <p:restoredTop sz="95030" autoAdjust="0"/>
  </p:normalViewPr>
  <p:slideViewPr>
    <p:cSldViewPr>
      <p:cViewPr varScale="1">
        <p:scale>
          <a:sx n="229" d="100"/>
          <a:sy n="229" d="100"/>
        </p:scale>
        <p:origin x="53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1880" y="4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F2CFD-404E-44CA-8AE4-B86E9F05D587}" type="datetimeFigureOut">
              <a:rPr lang="es-MX" smtClean="0"/>
              <a:t>23/06/22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s-MX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11020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73C3B-0B15-41FF-AE0B-62D68CA0CCC0}" type="datetimeFigureOut">
              <a:rPr lang="es-MX" smtClean="0"/>
              <a:t>23/06/22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CF7B1-DEC3-4DF5-9B03-3C3D90434C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6622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Dar las gracias a </a:t>
            </a:r>
            <a:r>
              <a:rPr lang="es-E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Dr. Santiago García Álvarez. Rector de la Universidad Panamericana, por liderar MetaRed X México y todo el apoyo que ya está realizando.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CF7B1-DEC3-4DF5-9B03-3C3D90434CD2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962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 userDrawn="1"/>
        </p:nvSpPr>
        <p:spPr>
          <a:xfrm>
            <a:off x="0" y="6462000"/>
            <a:ext cx="360000" cy="396000"/>
          </a:xfrm>
          <a:prstGeom prst="rect">
            <a:avLst/>
          </a:prstGeom>
          <a:solidFill>
            <a:srgbClr val="E73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7"/>
          <p:cNvSpPr/>
          <p:nvPr userDrawn="1"/>
        </p:nvSpPr>
        <p:spPr>
          <a:xfrm>
            <a:off x="0" y="0"/>
            <a:ext cx="12192000" cy="1220788"/>
          </a:xfrm>
          <a:prstGeom prst="rect">
            <a:avLst/>
          </a:prstGeom>
          <a:solidFill>
            <a:srgbClr val="F63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460" y="142852"/>
            <a:ext cx="10009996" cy="621852"/>
          </a:xfrm>
        </p:spPr>
        <p:txBody>
          <a:bodyPr anchor="b">
            <a:noAutofit/>
          </a:bodyPr>
          <a:lstStyle>
            <a:lvl1pPr algn="l">
              <a:defRPr sz="2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6712" y="1484784"/>
            <a:ext cx="10972800" cy="4752528"/>
          </a:xfrm>
        </p:spPr>
        <p:txBody>
          <a:bodyPr/>
          <a:lstStyle>
            <a:lvl1pPr algn="just">
              <a:lnSpc>
                <a:spcPct val="120000"/>
              </a:lnSpc>
              <a:spcBef>
                <a:spcPts val="1200"/>
              </a:spcBef>
              <a:defRPr sz="1800" b="0"/>
            </a:lvl1pPr>
            <a:lvl2pPr algn="just">
              <a:lnSpc>
                <a:spcPct val="120000"/>
              </a:lnSpc>
              <a:spcBef>
                <a:spcPts val="1200"/>
              </a:spcBef>
              <a:defRPr sz="1800" b="0"/>
            </a:lvl2pPr>
            <a:lvl3pPr algn="just">
              <a:lnSpc>
                <a:spcPct val="120000"/>
              </a:lnSpc>
              <a:spcBef>
                <a:spcPts val="1200"/>
              </a:spcBef>
              <a:defRPr sz="1600" b="0"/>
            </a:lvl3pPr>
            <a:lvl4pPr algn="just">
              <a:lnSpc>
                <a:spcPct val="120000"/>
              </a:lnSpc>
              <a:spcBef>
                <a:spcPts val="1200"/>
              </a:spcBef>
              <a:defRPr sz="1600" b="0"/>
            </a:lvl4pPr>
            <a:lvl5pPr algn="just">
              <a:lnSpc>
                <a:spcPct val="120000"/>
              </a:lnSpc>
              <a:spcBef>
                <a:spcPts val="1200"/>
              </a:spcBef>
              <a:defRPr sz="1600" b="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11" name="Subtítulo"/>
          <p:cNvSpPr>
            <a:spLocks noGrp="1"/>
          </p:cNvSpPr>
          <p:nvPr>
            <p:ph sz="quarter" idx="13"/>
          </p:nvPr>
        </p:nvSpPr>
        <p:spPr>
          <a:xfrm>
            <a:off x="190461" y="764704"/>
            <a:ext cx="10009995" cy="360040"/>
          </a:xfrm>
        </p:spPr>
        <p:txBody>
          <a:bodyPr>
            <a:noAutofit/>
          </a:bodyPr>
          <a:lstStyle>
            <a:lvl1pPr>
              <a:buNone/>
              <a:defRPr sz="2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1 Marcador de número de diapositiva"/>
          <p:cNvSpPr>
            <a:spLocks noGrp="1"/>
          </p:cNvSpPr>
          <p:nvPr>
            <p:ph type="sldNum" sz="quarter" idx="14"/>
          </p:nvPr>
        </p:nvSpPr>
        <p:spPr>
          <a:xfrm>
            <a:off x="-53443" y="6489306"/>
            <a:ext cx="487803" cy="365125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BDD033-B903-484B-A163-AC51B4E4C8F1}" type="slidenum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7902320B-A073-6F4B-BC87-D59147A94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180" y="220401"/>
            <a:ext cx="2024395" cy="7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2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460" y="142852"/>
            <a:ext cx="10009996" cy="621852"/>
          </a:xfrm>
        </p:spPr>
        <p:txBody>
          <a:bodyPr anchor="b">
            <a:noAutofit/>
          </a:bodyPr>
          <a:lstStyle>
            <a:lvl1pPr algn="l">
              <a:defRPr sz="2400" b="0" baseline="0">
                <a:solidFill>
                  <a:srgbClr val="F6323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6712" y="1484784"/>
            <a:ext cx="10972800" cy="4752528"/>
          </a:xfrm>
        </p:spPr>
        <p:txBody>
          <a:bodyPr/>
          <a:lstStyle>
            <a:lvl1pPr algn="just">
              <a:lnSpc>
                <a:spcPct val="120000"/>
              </a:lnSpc>
              <a:spcBef>
                <a:spcPts val="1200"/>
              </a:spcBef>
              <a:defRPr sz="1800" b="0"/>
            </a:lvl1pPr>
            <a:lvl2pPr algn="just">
              <a:lnSpc>
                <a:spcPct val="120000"/>
              </a:lnSpc>
              <a:spcBef>
                <a:spcPts val="1200"/>
              </a:spcBef>
              <a:defRPr sz="1800" b="0"/>
            </a:lvl2pPr>
            <a:lvl3pPr algn="just">
              <a:lnSpc>
                <a:spcPct val="120000"/>
              </a:lnSpc>
              <a:spcBef>
                <a:spcPts val="1200"/>
              </a:spcBef>
              <a:defRPr sz="1600" b="0"/>
            </a:lvl3pPr>
            <a:lvl4pPr algn="just">
              <a:lnSpc>
                <a:spcPct val="120000"/>
              </a:lnSpc>
              <a:spcBef>
                <a:spcPts val="1200"/>
              </a:spcBef>
              <a:defRPr sz="1600" b="0"/>
            </a:lvl4pPr>
            <a:lvl5pPr algn="just">
              <a:lnSpc>
                <a:spcPct val="120000"/>
              </a:lnSpc>
              <a:spcBef>
                <a:spcPts val="1200"/>
              </a:spcBef>
              <a:defRPr sz="1600" b="0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S_tradnl" dirty="0"/>
          </a:p>
        </p:txBody>
      </p:sp>
      <p:sp>
        <p:nvSpPr>
          <p:cNvPr id="11" name="Subtítulo"/>
          <p:cNvSpPr>
            <a:spLocks noGrp="1"/>
          </p:cNvSpPr>
          <p:nvPr>
            <p:ph sz="quarter" idx="13"/>
          </p:nvPr>
        </p:nvSpPr>
        <p:spPr>
          <a:xfrm>
            <a:off x="190461" y="764704"/>
            <a:ext cx="10009995" cy="360040"/>
          </a:xfrm>
        </p:spPr>
        <p:txBody>
          <a:bodyPr>
            <a:noAutofit/>
          </a:bodyPr>
          <a:lstStyle>
            <a:lvl1pPr>
              <a:buNone/>
              <a:defRPr sz="2000" b="0">
                <a:solidFill>
                  <a:srgbClr val="F6323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7" name="1 Marcador de número de diapositiva"/>
          <p:cNvSpPr>
            <a:spLocks noGrp="1"/>
          </p:cNvSpPr>
          <p:nvPr>
            <p:ph type="sldNum" sz="quarter" idx="14"/>
          </p:nvPr>
        </p:nvSpPr>
        <p:spPr>
          <a:xfrm>
            <a:off x="-53443" y="6489306"/>
            <a:ext cx="487803" cy="365125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algn="ctr">
              <a:defRPr sz="1000">
                <a:solidFill>
                  <a:srgbClr val="E73336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BDD033-B903-484B-A163-AC51B4E4C8F1}" type="slidenum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srgbClr val="E7333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E7333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79AADAF4-273B-DD8C-B8CD-AF9D41044E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894" y="214265"/>
            <a:ext cx="1967670" cy="7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Marcador de número de diapositiva"/>
          <p:cNvSpPr>
            <a:spLocks noGrp="1"/>
          </p:cNvSpPr>
          <p:nvPr>
            <p:ph type="sldNum" sz="quarter" idx="14"/>
          </p:nvPr>
        </p:nvSpPr>
        <p:spPr>
          <a:xfrm>
            <a:off x="-53443" y="6489306"/>
            <a:ext cx="487803" cy="365125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algn="ctr">
              <a:defRPr sz="1000">
                <a:solidFill>
                  <a:srgbClr val="E73336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BDD033-B903-484B-A163-AC51B4E4C8F1}" type="slidenum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srgbClr val="E7333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E7333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DD02B66-4993-4AFD-AE4E-44FF20D05E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894" y="214265"/>
            <a:ext cx="1967670" cy="7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3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412" y="4365104"/>
            <a:ext cx="1742589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/>
          <p:nvPr userDrawn="1"/>
        </p:nvSpPr>
        <p:spPr>
          <a:xfrm>
            <a:off x="0" y="0"/>
            <a:ext cx="12192000" cy="6854431"/>
          </a:xfrm>
          <a:prstGeom prst="rect">
            <a:avLst/>
          </a:prstGeom>
          <a:solidFill>
            <a:srgbClr val="F63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460" y="142852"/>
            <a:ext cx="10009996" cy="621852"/>
          </a:xfrm>
        </p:spPr>
        <p:txBody>
          <a:bodyPr anchor="b">
            <a:noAutofit/>
          </a:bodyPr>
          <a:lstStyle>
            <a:lvl1pPr algn="l">
              <a:defRPr sz="2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6712" y="1484784"/>
            <a:ext cx="10972800" cy="4752528"/>
          </a:xfrm>
        </p:spPr>
        <p:txBody>
          <a:bodyPr/>
          <a:lstStyle>
            <a:lvl1pPr algn="just">
              <a:lnSpc>
                <a:spcPct val="120000"/>
              </a:lnSpc>
              <a:spcBef>
                <a:spcPts val="1200"/>
              </a:spcBef>
              <a:defRPr sz="2000" b="0">
                <a:solidFill>
                  <a:schemeClr val="bg1"/>
                </a:solidFill>
              </a:defRPr>
            </a:lvl1pPr>
            <a:lvl2pPr algn="just">
              <a:lnSpc>
                <a:spcPct val="120000"/>
              </a:lnSpc>
              <a:spcBef>
                <a:spcPts val="1200"/>
              </a:spcBef>
              <a:defRPr sz="2000" b="0">
                <a:solidFill>
                  <a:schemeClr val="bg1"/>
                </a:solidFill>
              </a:defRPr>
            </a:lvl2pPr>
            <a:lvl3pPr algn="just">
              <a:lnSpc>
                <a:spcPct val="120000"/>
              </a:lnSpc>
              <a:spcBef>
                <a:spcPts val="1200"/>
              </a:spcBef>
              <a:defRPr sz="1800" b="0">
                <a:solidFill>
                  <a:schemeClr val="bg1"/>
                </a:solidFill>
              </a:defRPr>
            </a:lvl3pPr>
            <a:lvl4pPr algn="just">
              <a:lnSpc>
                <a:spcPct val="120000"/>
              </a:lnSpc>
              <a:spcBef>
                <a:spcPts val="1200"/>
              </a:spcBef>
              <a:defRPr sz="1800" b="0">
                <a:solidFill>
                  <a:schemeClr val="bg1"/>
                </a:solidFill>
              </a:defRPr>
            </a:lvl4pPr>
            <a:lvl5pPr algn="just">
              <a:lnSpc>
                <a:spcPct val="120000"/>
              </a:lnSpc>
              <a:spcBef>
                <a:spcPts val="1200"/>
              </a:spcBef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11" name="Subtítulo"/>
          <p:cNvSpPr>
            <a:spLocks noGrp="1"/>
          </p:cNvSpPr>
          <p:nvPr>
            <p:ph sz="quarter" idx="13"/>
          </p:nvPr>
        </p:nvSpPr>
        <p:spPr>
          <a:xfrm>
            <a:off x="190461" y="764704"/>
            <a:ext cx="10009995" cy="360040"/>
          </a:xfrm>
        </p:spPr>
        <p:txBody>
          <a:bodyPr>
            <a:noAutofit/>
          </a:bodyPr>
          <a:lstStyle>
            <a:lvl1pPr>
              <a:buNone/>
              <a:defRPr sz="2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1 Marcador de número de diapositiva"/>
          <p:cNvSpPr>
            <a:spLocks noGrp="1"/>
          </p:cNvSpPr>
          <p:nvPr>
            <p:ph type="sldNum" sz="quarter" idx="14"/>
          </p:nvPr>
        </p:nvSpPr>
        <p:spPr>
          <a:xfrm>
            <a:off x="-53443" y="6489306"/>
            <a:ext cx="487803" cy="365125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BDD033-B903-484B-A163-AC51B4E4C8F1}" type="slidenum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7213DDF-1F85-0288-C7F4-1C327B92EB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529" y="237515"/>
            <a:ext cx="1784659" cy="65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9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 userDrawn="1"/>
        </p:nvSpPr>
        <p:spPr>
          <a:xfrm>
            <a:off x="-6579" y="-33761"/>
            <a:ext cx="12192000" cy="6858000"/>
          </a:xfrm>
          <a:prstGeom prst="rect">
            <a:avLst/>
          </a:prstGeom>
          <a:solidFill>
            <a:srgbClr val="F63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9377" y="2431930"/>
            <a:ext cx="8613823" cy="107157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20" name="1 Marcador de número de diapositiva"/>
          <p:cNvSpPr>
            <a:spLocks noGrp="1"/>
          </p:cNvSpPr>
          <p:nvPr>
            <p:ph type="sldNum" sz="quarter" idx="14"/>
          </p:nvPr>
        </p:nvSpPr>
        <p:spPr>
          <a:xfrm>
            <a:off x="-53443" y="6489306"/>
            <a:ext cx="487803" cy="365125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BDD033-B903-484B-A163-AC51B4E4C8F1}" type="slidenum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2 Subtítulo"/>
          <p:cNvSpPr>
            <a:spLocks noGrp="1"/>
          </p:cNvSpPr>
          <p:nvPr>
            <p:ph type="subTitle" idx="1"/>
          </p:nvPr>
        </p:nvSpPr>
        <p:spPr>
          <a:xfrm>
            <a:off x="479377" y="3835401"/>
            <a:ext cx="9580775" cy="1752600"/>
          </a:xfrm>
        </p:spPr>
        <p:txBody>
          <a:bodyPr/>
          <a:lstStyle>
            <a:lvl1pPr marL="0" indent="0" algn="l">
              <a:spcBef>
                <a:spcPts val="12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pic>
        <p:nvPicPr>
          <p:cNvPr id="12" name="Imagen 1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09893636-1358-28AB-D06B-D86DF5515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145" y="228600"/>
            <a:ext cx="1902333" cy="69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0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52464" y="571480"/>
            <a:ext cx="10363200" cy="107157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pic>
        <p:nvPicPr>
          <p:cNvPr id="1028" name="Picture 4" descr="http://www.um.es/unired/wp-content/uploads/2018/03/hero-img-op-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" t="17388" b="7344"/>
          <a:stretch/>
        </p:blipFill>
        <p:spPr bwMode="auto">
          <a:xfrm>
            <a:off x="1307" y="0"/>
            <a:ext cx="1221668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EF0BED8-79FF-D9A6-B220-9A35239BDB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3242"/>
            <a:ext cx="2569869" cy="93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2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12192000" cy="3248297"/>
          </a:xfrm>
          <a:prstGeom prst="rect">
            <a:avLst/>
          </a:prstGeom>
          <a:solidFill>
            <a:srgbClr val="F63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1503D09-E24A-40D0-B059-85CC7C7AEE0E}"/>
              </a:ext>
            </a:extLst>
          </p:cNvPr>
          <p:cNvSpPr/>
          <p:nvPr userDrawn="1"/>
        </p:nvSpPr>
        <p:spPr>
          <a:xfrm>
            <a:off x="381000" y="381000"/>
            <a:ext cx="2501115" cy="25011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24200" y="1098261"/>
            <a:ext cx="8153400" cy="107157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pic>
        <p:nvPicPr>
          <p:cNvPr id="4" name="Picture 2" descr="https://www.um.es/unired/wp-content/uploads/2018/03/imagen-seccion-paises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t="9472" r="6344"/>
          <a:stretch/>
        </p:blipFill>
        <p:spPr bwMode="auto">
          <a:xfrm>
            <a:off x="0" y="3248297"/>
            <a:ext cx="12188952" cy="361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B06826B-CC49-4AB3-AEDB-A15796740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04"/>
          <a:stretch/>
        </p:blipFill>
        <p:spPr>
          <a:xfrm>
            <a:off x="459982" y="1295400"/>
            <a:ext cx="2343149" cy="6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1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a de cierre">
    <p:bg>
      <p:bgPr>
        <a:solidFill>
          <a:srgbClr val="E73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52464" y="571480"/>
            <a:ext cx="10363200" cy="107157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6408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71507" y="6357949"/>
            <a:ext cx="732367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AE202F"/>
                </a:solidFill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035AC1-BAD8-401F-B071-6DDC18914E3F}" type="slidenum">
              <a:rPr kumimoji="0" lang="es-ES" sz="1000" b="0" i="0" u="none" strike="noStrike" kern="1200" cap="none" spc="0" normalizeH="0" baseline="0" noProof="0">
                <a:ln>
                  <a:noFill/>
                </a:ln>
                <a:solidFill>
                  <a:srgbClr val="AE202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AE202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71758" y="6357949"/>
            <a:ext cx="6953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6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748" r:id="rId3"/>
    <p:sldLayoutId id="2147483666" r:id="rId4"/>
    <p:sldLayoutId id="2147483668" r:id="rId5"/>
    <p:sldLayoutId id="2147483737" r:id="rId6"/>
    <p:sldLayoutId id="2147483747" r:id="rId7"/>
    <p:sldLayoutId id="2147483749" r:id="rId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be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be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be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be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595959"/>
          </a:solidFill>
          <a:latin typeface="Arial" pitchFamily="34" charset="0"/>
          <a:ea typeface="Tahoma" pitchFamily="34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595959"/>
          </a:solidFill>
          <a:latin typeface="Arial" pitchFamily="34" charset="0"/>
          <a:ea typeface="Tahoma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Arial" pitchFamily="34" charset="0"/>
          <a:ea typeface="Tahoma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 pitchFamily="34" charset="0"/>
          <a:ea typeface="Tahoma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 pitchFamily="34" charset="0"/>
          <a:ea typeface="Tahoma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yber security No Copyright Videos Motion Graphics MoviesBackgroundanimationclips.mp4">
            <a:hlinkClick r:id="" action="ppaction://media"/>
            <a:extLst>
              <a:ext uri="{FF2B5EF4-FFF2-40B4-BE49-F238E27FC236}">
                <a16:creationId xmlns:a16="http://schemas.microsoft.com/office/drawing/2014/main" id="{D403786A-181D-1141-9D84-77352E073EF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7733" y="-76200"/>
            <a:ext cx="12327467" cy="69342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02F7D1D-1853-844B-860F-4AE6DBD68976}"/>
              </a:ext>
            </a:extLst>
          </p:cNvPr>
          <p:cNvSpPr txBox="1"/>
          <p:nvPr/>
        </p:nvSpPr>
        <p:spPr>
          <a:xfrm>
            <a:off x="8126858" y="9657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1382EE8-50CD-0245-80B4-4C6D5DA54E4F}"/>
              </a:ext>
            </a:extLst>
          </p:cNvPr>
          <p:cNvSpPr txBox="1"/>
          <p:nvPr/>
        </p:nvSpPr>
        <p:spPr>
          <a:xfrm>
            <a:off x="6215865" y="10171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1" name="Título 5">
            <a:extLst>
              <a:ext uri="{FF2B5EF4-FFF2-40B4-BE49-F238E27FC236}">
                <a16:creationId xmlns:a16="http://schemas.microsoft.com/office/drawing/2014/main" id="{DB107419-7253-2744-B385-A7EDF5E41D0E}"/>
              </a:ext>
            </a:extLst>
          </p:cNvPr>
          <p:cNvSpPr txBox="1">
            <a:spLocks/>
          </p:cNvSpPr>
          <p:nvPr/>
        </p:nvSpPr>
        <p:spPr bwMode="auto">
          <a:xfrm>
            <a:off x="457200" y="5638800"/>
            <a:ext cx="10668000" cy="61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rbe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rbe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rbe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rbel" pitchFamily="34" charset="0"/>
              </a:defRPr>
            </a:lvl9pPr>
          </a:lstStyle>
          <a:p>
            <a:pPr algn="r"/>
            <a:r>
              <a:rPr lang="es-ES" sz="1400" dirty="0"/>
              <a:t>1 de Julio de 2022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4AF91E-D98C-7D42-905D-144AC0A4F38F}"/>
              </a:ext>
            </a:extLst>
          </p:cNvPr>
          <p:cNvSpPr/>
          <p:nvPr/>
        </p:nvSpPr>
        <p:spPr>
          <a:xfrm rot="5400000">
            <a:off x="590218" y="4739641"/>
            <a:ext cx="838198" cy="45719"/>
          </a:xfrm>
          <a:prstGeom prst="rect">
            <a:avLst/>
          </a:prstGeom>
          <a:solidFill>
            <a:srgbClr val="F63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E4A8A47-A9C1-274E-9713-59133BC5D5DC}"/>
              </a:ext>
            </a:extLst>
          </p:cNvPr>
          <p:cNvSpPr/>
          <p:nvPr/>
        </p:nvSpPr>
        <p:spPr>
          <a:xfrm rot="16200000" flipV="1">
            <a:off x="10925148" y="5909799"/>
            <a:ext cx="400102" cy="72057"/>
          </a:xfrm>
          <a:prstGeom prst="rect">
            <a:avLst/>
          </a:prstGeom>
          <a:solidFill>
            <a:srgbClr val="F63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72197650-E19C-A94B-A81E-E30D18732FEF}"/>
              </a:ext>
            </a:extLst>
          </p:cNvPr>
          <p:cNvSpPr/>
          <p:nvPr/>
        </p:nvSpPr>
        <p:spPr>
          <a:xfrm>
            <a:off x="4840429" y="1616518"/>
            <a:ext cx="2501115" cy="2501115"/>
          </a:xfrm>
          <a:prstGeom prst="ellipse">
            <a:avLst/>
          </a:prstGeom>
          <a:solidFill>
            <a:srgbClr val="F63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ítulo 5"/>
          <p:cNvSpPr txBox="1">
            <a:spLocks/>
          </p:cNvSpPr>
          <p:nvPr/>
        </p:nvSpPr>
        <p:spPr bwMode="auto">
          <a:xfrm>
            <a:off x="986458" y="4183985"/>
            <a:ext cx="10668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rbe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rbe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rbe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rbel" pitchFamily="34" charset="0"/>
              </a:defRPr>
            </a:lvl9pPr>
          </a:lstStyle>
          <a:p>
            <a:pPr algn="l"/>
            <a:r>
              <a:rPr lang="es-ES" sz="3100" dirty="0"/>
              <a:t>Red de Redes de unidades de emprendimiento de IES iberoamericanas</a:t>
            </a:r>
          </a:p>
        </p:txBody>
      </p:sp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763083FA-8CD7-F13C-BFA5-A7DF043C5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797" y="2552934"/>
            <a:ext cx="2358378" cy="66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7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A87C1-8E5F-456D-96C8-CC8619E67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Grupos de trabajo </a:t>
            </a:r>
            <a:r>
              <a:rPr lang="es-ES" dirty="0" err="1"/>
              <a:t>MetaRed</a:t>
            </a:r>
            <a:r>
              <a:rPr lang="es-ES" dirty="0"/>
              <a:t> X España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3B6783-27F7-43EA-821E-251EDF3FB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87376"/>
            <a:ext cx="10972800" cy="4751424"/>
          </a:xfrm>
        </p:spPr>
        <p:txBody>
          <a:bodyPr/>
          <a:lstStyle/>
          <a:p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</a:rPr>
              <a:t>GT Ecosistemas de Emprendimiento</a:t>
            </a:r>
          </a:p>
          <a:p>
            <a:pPr lvl="4" algn="l">
              <a:buFont typeface="Wingdings" panose="05000000000000000000" pitchFamily="2" charset="2"/>
              <a:buChar char="ü"/>
            </a:pPr>
            <a:r>
              <a:rPr lang="es-ES" sz="1100" dirty="0"/>
              <a:t>Conocer el ecosistema para el emprendimiento en torno a las IES y en su radio de </a:t>
            </a:r>
            <a:r>
              <a:rPr lang="es-ES" sz="1100" dirty="0" err="1"/>
              <a:t>acción</a:t>
            </a:r>
            <a:r>
              <a:rPr lang="es-ES" sz="1100" dirty="0"/>
              <a:t> a través de un </a:t>
            </a:r>
            <a:r>
              <a:rPr lang="es-ES" sz="1100" dirty="0" err="1"/>
              <a:t>análisis</a:t>
            </a:r>
            <a:r>
              <a:rPr lang="es-ES" sz="1100" dirty="0"/>
              <a:t> de sistema </a:t>
            </a:r>
            <a:r>
              <a:rPr lang="es-ES" sz="1100" dirty="0" err="1"/>
              <a:t>dinámico</a:t>
            </a:r>
            <a:r>
              <a:rPr lang="es-ES" sz="1100" dirty="0"/>
              <a:t>, desarrollado en un </a:t>
            </a:r>
            <a:r>
              <a:rPr lang="es-ES" sz="1100" dirty="0" err="1"/>
              <a:t>área</a:t>
            </a:r>
            <a:r>
              <a:rPr lang="es-ES" sz="1100" dirty="0"/>
              <a:t> </a:t>
            </a:r>
            <a:r>
              <a:rPr lang="es-ES" sz="1100" dirty="0" err="1"/>
              <a:t>geográfica</a:t>
            </a:r>
            <a:r>
              <a:rPr lang="es-ES" sz="1100" dirty="0"/>
              <a:t>, caracterizada por la </a:t>
            </a:r>
            <a:r>
              <a:rPr lang="es-ES" sz="1100" dirty="0" err="1"/>
              <a:t>interacción</a:t>
            </a:r>
            <a:r>
              <a:rPr lang="es-ES" sz="1100" dirty="0"/>
              <a:t> de las empresas, sector </a:t>
            </a:r>
            <a:r>
              <a:rPr lang="es-ES" sz="1100" dirty="0" err="1"/>
              <a:t>público</a:t>
            </a:r>
            <a:r>
              <a:rPr lang="es-ES" sz="1100" dirty="0"/>
              <a:t> y </a:t>
            </a:r>
            <a:r>
              <a:rPr lang="es-ES" sz="1100" dirty="0" err="1"/>
              <a:t>demás</a:t>
            </a:r>
            <a:r>
              <a:rPr lang="es-ES" sz="1100" dirty="0"/>
              <a:t> actores que conforman el mismo, los cuales intercambian </a:t>
            </a:r>
            <a:r>
              <a:rPr lang="es-ES" sz="1100" dirty="0" err="1"/>
              <a:t>información</a:t>
            </a:r>
            <a:r>
              <a:rPr lang="es-ES" sz="1100" dirty="0"/>
              <a:t> y recursos</a:t>
            </a:r>
          </a:p>
          <a:p>
            <a:pPr lvl="4" algn="l">
              <a:buFont typeface="Wingdings" panose="05000000000000000000" pitchFamily="2" charset="2"/>
              <a:buChar char="ü"/>
            </a:pPr>
            <a:r>
              <a:rPr lang="es-ES" sz="1100" dirty="0"/>
              <a:t>Analizar y fomentar la cultura emprendedora</a:t>
            </a:r>
          </a:p>
          <a:p>
            <a:pPr lvl="4" algn="l">
              <a:buFont typeface="Wingdings" panose="05000000000000000000" pitchFamily="2" charset="2"/>
              <a:buChar char="ü"/>
            </a:pPr>
            <a:r>
              <a:rPr lang="es-ES" sz="1100" dirty="0"/>
              <a:t>Fomentar el reconocimiento de cultura y acciones para el fomento del emprendimiento</a:t>
            </a:r>
          </a:p>
          <a:p>
            <a:pPr lvl="4" algn="l">
              <a:buFont typeface="Wingdings" panose="05000000000000000000" pitchFamily="2" charset="2"/>
              <a:buChar char="ü"/>
            </a:pPr>
            <a:r>
              <a:rPr lang="es-ES" sz="1100" dirty="0"/>
              <a:t>Compartir buenas prácticas y casos de éxito entre los diferentes países</a:t>
            </a:r>
          </a:p>
          <a:p>
            <a:pPr lvl="4" algn="l">
              <a:buFont typeface="Wingdings" panose="05000000000000000000" pitchFamily="2" charset="2"/>
              <a:buChar char="ü"/>
            </a:pPr>
            <a:r>
              <a:rPr lang="es-ES" sz="1100" dirty="0"/>
              <a:t>Realizar  proyectos internacionales en la materia que se beneficien las universidades de todos los países</a:t>
            </a:r>
          </a:p>
          <a:p>
            <a:endParaRPr lang="es-ES" sz="1600" dirty="0">
              <a:solidFill>
                <a:srgbClr val="FF0000"/>
              </a:solidFill>
              <a:ea typeface="+mn-ea"/>
            </a:endParaRPr>
          </a:p>
          <a:p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</a:endParaRPr>
          </a:p>
          <a:p>
            <a:endParaRPr lang="es-E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" sz="1600" dirty="0">
              <a:solidFill>
                <a:srgbClr val="F6323E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C9391C-BF17-498E-834F-B5061DC486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BDD033-B903-484B-A163-AC51B4E4C8F1}" type="slidenum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srgbClr val="E7333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E7333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63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A87C1-8E5F-456D-96C8-CC8619E67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Grupos de trabajo </a:t>
            </a:r>
            <a:r>
              <a:rPr lang="es-ES" dirty="0" err="1"/>
              <a:t>MetaRed</a:t>
            </a:r>
            <a:r>
              <a:rPr lang="es-ES" dirty="0"/>
              <a:t> X España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3B6783-27F7-43EA-821E-251EDF3FB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37882"/>
            <a:ext cx="10972800" cy="4751424"/>
          </a:xfrm>
        </p:spPr>
        <p:txBody>
          <a:bodyPr/>
          <a:lstStyle/>
          <a:p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</a:rPr>
              <a:t>GT Indicadores de unidades de emprendimiento</a:t>
            </a:r>
          </a:p>
          <a:p>
            <a:pPr lvl="4" algn="l">
              <a:buFont typeface="Wingdings" panose="05000000000000000000" pitchFamily="2" charset="2"/>
              <a:buChar char="ü"/>
            </a:pPr>
            <a:r>
              <a:rPr lang="es-ES" sz="1100" dirty="0"/>
              <a:t>Analizar modelos de competencias</a:t>
            </a:r>
          </a:p>
          <a:p>
            <a:pPr lvl="4" algn="l">
              <a:buFont typeface="Wingdings" panose="05000000000000000000" pitchFamily="2" charset="2"/>
              <a:buChar char="ü"/>
            </a:pPr>
            <a:r>
              <a:rPr lang="es-ES" sz="1100" dirty="0"/>
              <a:t>Conocer y evaluar </a:t>
            </a:r>
            <a:r>
              <a:rPr lang="es-ES" sz="1100" dirty="0" err="1"/>
              <a:t>cuál</a:t>
            </a:r>
            <a:r>
              <a:rPr lang="es-ES" sz="1100" dirty="0"/>
              <a:t> son indicadores clave pertinentes en cada caso, así como los instrumentos que se utilizan para una mejor </a:t>
            </a:r>
            <a:r>
              <a:rPr lang="es-ES" sz="1100" dirty="0" err="1"/>
              <a:t>evaluación</a:t>
            </a:r>
            <a:r>
              <a:rPr lang="es-ES" sz="1100" dirty="0"/>
              <a:t>, con el fin </a:t>
            </a:r>
            <a:r>
              <a:rPr lang="es-ES" sz="1100" dirty="0" err="1"/>
              <a:t>último</a:t>
            </a:r>
            <a:r>
              <a:rPr lang="es-ES" sz="1100" dirty="0"/>
              <a:t> de establecer de manera conjunta mejoras en las estrategias de emprendimiento de las IES</a:t>
            </a:r>
          </a:p>
          <a:p>
            <a:pPr lvl="4" algn="l">
              <a:buFont typeface="Wingdings" panose="05000000000000000000" pitchFamily="2" charset="2"/>
              <a:buChar char="ü"/>
            </a:pPr>
            <a:r>
              <a:rPr lang="es-ES" sz="1100" dirty="0"/>
              <a:t>Conocer en su sentido </a:t>
            </a:r>
            <a:r>
              <a:rPr lang="es-ES" sz="1100" dirty="0" err="1"/>
              <a:t>más</a:t>
            </a:r>
            <a:r>
              <a:rPr lang="es-ES" sz="1100" dirty="0"/>
              <a:t> amplio la </a:t>
            </a:r>
            <a:r>
              <a:rPr lang="es-ES" sz="1100" dirty="0" err="1"/>
              <a:t>situación</a:t>
            </a:r>
            <a:r>
              <a:rPr lang="es-ES" sz="1100" dirty="0"/>
              <a:t> real de las competencias de emprendimiento de cada IES y su impacto a nivel regional y/o nacional</a:t>
            </a:r>
          </a:p>
          <a:p>
            <a:pPr lvl="4" algn="l">
              <a:buFont typeface="Wingdings" panose="05000000000000000000" pitchFamily="2" charset="2"/>
              <a:buChar char="ü"/>
            </a:pPr>
            <a:r>
              <a:rPr lang="es-ES" sz="1100" dirty="0"/>
              <a:t>Compartir buenas prácticas y casos de éxito entre los diferentes países</a:t>
            </a:r>
          </a:p>
          <a:p>
            <a:pPr lvl="4" algn="l">
              <a:buFont typeface="Wingdings" panose="05000000000000000000" pitchFamily="2" charset="2"/>
              <a:buChar char="ü"/>
            </a:pPr>
            <a:r>
              <a:rPr lang="es-ES" sz="1100" dirty="0"/>
              <a:t>Realizar  proyectos internacionales en la materia que se beneficien las universidades de todos los países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</a:endParaRPr>
          </a:p>
          <a:p>
            <a:pPr marL="1828800" lvl="4" indent="0" algn="l">
              <a:buNone/>
            </a:pPr>
            <a:endParaRPr lang="es-ES" sz="1100" dirty="0"/>
          </a:p>
          <a:p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</a:endParaRPr>
          </a:p>
          <a:p>
            <a:endParaRPr lang="es-E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" sz="1600" dirty="0">
              <a:solidFill>
                <a:srgbClr val="F6323E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C9391C-BF17-498E-834F-B5061DC486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BDD033-B903-484B-A163-AC51B4E4C8F1}" type="slidenum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srgbClr val="E7333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E7333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73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A87C1-8E5F-456D-96C8-CC8619E67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Grupos de trabajo </a:t>
            </a:r>
            <a:r>
              <a:rPr lang="es-ES" dirty="0" err="1"/>
              <a:t>MetaRed</a:t>
            </a:r>
            <a:r>
              <a:rPr lang="es-ES" dirty="0"/>
              <a:t> X España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3B6783-27F7-43EA-821E-251EDF3FB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10972800" cy="4751424"/>
          </a:xfrm>
        </p:spPr>
        <p:txBody>
          <a:bodyPr/>
          <a:lstStyle/>
          <a:p>
            <a:r>
              <a:rPr lang="es-ES" sz="1600" dirty="0">
                <a:solidFill>
                  <a:srgbClr val="FF0000"/>
                </a:solidFill>
                <a:ea typeface="+mn-ea"/>
              </a:rPr>
              <a:t>GT Formación y capacitación</a:t>
            </a:r>
          </a:p>
          <a:p>
            <a:pPr lvl="4" algn="l">
              <a:buFont typeface="Wingdings" panose="05000000000000000000" pitchFamily="2" charset="2"/>
              <a:buChar char="ü"/>
            </a:pPr>
            <a:r>
              <a:rPr lang="es-ES" sz="1100" dirty="0"/>
              <a:t>Analizar y </a:t>
            </a:r>
            <a:r>
              <a:rPr lang="es-ES" sz="1100" dirty="0" err="1"/>
              <a:t>diseñar</a:t>
            </a:r>
            <a:r>
              <a:rPr lang="es-ES" sz="1100" dirty="0"/>
              <a:t> programas y acciones formativas a nivel nacional de tal manera que se puedan unificar conceptos, desarrollar competencias, modelar actitudes, incentivar e interiorizar situaciones para el mejor </a:t>
            </a:r>
            <a:r>
              <a:rPr lang="es-ES" sz="1100" dirty="0" err="1"/>
              <a:t>desempeño</a:t>
            </a:r>
            <a:r>
              <a:rPr lang="es-ES" sz="1100" dirty="0"/>
              <a:t> de las unidades de emprendimiento y departamentos adscriptos a ellas</a:t>
            </a:r>
          </a:p>
          <a:p>
            <a:pPr lvl="4" algn="l">
              <a:buFont typeface="Wingdings" panose="05000000000000000000" pitchFamily="2" charset="2"/>
              <a:buChar char="ü"/>
            </a:pPr>
            <a:r>
              <a:rPr lang="es-ES" sz="1100" dirty="0"/>
              <a:t>Compartir, discutir y conocer buenas </a:t>
            </a:r>
            <a:r>
              <a:rPr lang="es-ES" sz="1100" dirty="0" err="1"/>
              <a:t>prácticas</a:t>
            </a:r>
            <a:r>
              <a:rPr lang="es-ES" sz="1100" dirty="0"/>
              <a:t> y orientar al conocimiento de organismos e instituciones que contribuyan a cubrir necesidades de las IES emprendedoras</a:t>
            </a:r>
          </a:p>
          <a:p>
            <a:pPr lvl="4" algn="l">
              <a:buFont typeface="Wingdings" panose="05000000000000000000" pitchFamily="2" charset="2"/>
              <a:buChar char="ü"/>
            </a:pPr>
            <a:r>
              <a:rPr lang="es-ES" sz="1100" dirty="0"/>
              <a:t>Realizar  proyectos internacionales en la materia que se beneficien las universidades de todos los países</a:t>
            </a:r>
          </a:p>
          <a:p>
            <a:pPr lvl="4" algn="l">
              <a:buFont typeface="Wingdings" panose="05000000000000000000" pitchFamily="2" charset="2"/>
              <a:buChar char="ü"/>
            </a:pPr>
            <a:endParaRPr lang="es-ES" sz="1100" dirty="0"/>
          </a:p>
          <a:p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</a:endParaRPr>
          </a:p>
          <a:p>
            <a:endParaRPr lang="es-E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" sz="1600" dirty="0">
              <a:solidFill>
                <a:srgbClr val="F6323E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C9391C-BF17-498E-834F-B5061DC486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BDD033-B903-484B-A163-AC51B4E4C8F1}" type="slidenum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srgbClr val="E7333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E7333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388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A87C1-8E5F-456D-96C8-CC8619E67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Grupos de trabajo </a:t>
            </a:r>
            <a:r>
              <a:rPr lang="es-ES" dirty="0" err="1"/>
              <a:t>MetaRed</a:t>
            </a:r>
            <a:r>
              <a:rPr lang="es-ES" dirty="0"/>
              <a:t> X España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3B6783-27F7-43EA-821E-251EDF3FB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1313"/>
            <a:ext cx="10972800" cy="4751424"/>
          </a:xfrm>
        </p:spPr>
        <p:txBody>
          <a:bodyPr/>
          <a:lstStyle/>
          <a:p>
            <a:pPr lvl="4" algn="l">
              <a:buFont typeface="Wingdings" panose="05000000000000000000" pitchFamily="2" charset="2"/>
              <a:buChar char="ü"/>
            </a:pPr>
            <a:endParaRPr lang="es-ES" sz="1100" dirty="0"/>
          </a:p>
          <a:p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</a:rPr>
              <a:t>GT </a:t>
            </a:r>
            <a:r>
              <a:rPr lang="es-ES" sz="1600" b="0" i="0" dirty="0">
                <a:solidFill>
                  <a:srgbClr val="FF0000"/>
                </a:solidFill>
                <a:effectLst/>
              </a:rPr>
              <a:t>Creación y Aceleración de Startups y </a:t>
            </a:r>
            <a:r>
              <a:rPr lang="es-ES" sz="1600" dirty="0" err="1">
                <a:solidFill>
                  <a:srgbClr val="FF0000"/>
                </a:solidFill>
              </a:rPr>
              <a:t>Spinoffs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</a:endParaRPr>
          </a:p>
          <a:p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</a:endParaRPr>
          </a:p>
          <a:p>
            <a:endParaRPr lang="es-E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" sz="1600" dirty="0">
              <a:solidFill>
                <a:srgbClr val="F6323E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85FB5B-B3BB-4FBD-BAFE-84857DDE8D4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C9391C-BF17-498E-834F-B5061DC486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BDD033-B903-484B-A163-AC51B4E4C8F1}" type="slidenum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srgbClr val="E7333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E7333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990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1A7F2F7-A715-49C6-828D-F3C54C337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 Encuentro de Universidades </a:t>
            </a:r>
            <a:r>
              <a:rPr lang="es-ES" dirty="0" err="1"/>
              <a:t>MetaRed</a:t>
            </a:r>
            <a:r>
              <a:rPr lang="es-ES" dirty="0"/>
              <a:t> X España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3D43B6-26FA-4DC1-907F-E3388F083D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BDD033-B903-484B-A163-AC51B4E4C8F1}" type="slidenum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srgbClr val="E7333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E7333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4D0F6132-AB9D-447F-B144-5D7D117B6C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562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A87C1-8E5F-456D-96C8-CC8619E67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 I Encuentro de universidades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3B6783-27F7-43EA-821E-251EDF3FB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600" b="1" dirty="0">
                <a:solidFill>
                  <a:srgbClr val="F6323E"/>
                </a:solidFill>
              </a:rPr>
              <a:t>Objetivo</a:t>
            </a:r>
            <a:r>
              <a:rPr lang="es-ES" sz="1600" dirty="0"/>
              <a:t>: Participación de las Unidades de Emprendimiento de las universidades españolas para la creación de  proyectos colaborativos entre cada una de ellas en materia de emprendimiento y compartir buenas prácticas y casos de éxito a nivel internacional</a:t>
            </a:r>
          </a:p>
          <a:p>
            <a:pPr lvl="1"/>
            <a:r>
              <a:rPr lang="es-ES" sz="1600" dirty="0">
                <a:solidFill>
                  <a:srgbClr val="F6323E"/>
                </a:solidFill>
              </a:rPr>
              <a:t>Asistentes</a:t>
            </a:r>
            <a:r>
              <a:rPr lang="es-ES" sz="1600" dirty="0"/>
              <a:t>: Responsables y directivos de las unidades de emprendimiento de las IES españolas.</a:t>
            </a:r>
          </a:p>
          <a:p>
            <a:pPr lvl="1"/>
            <a:r>
              <a:rPr lang="es-ES" sz="1600" dirty="0">
                <a:solidFill>
                  <a:srgbClr val="F6323E"/>
                </a:solidFill>
              </a:rPr>
              <a:t>Localización</a:t>
            </a:r>
          </a:p>
          <a:p>
            <a:pPr lvl="2"/>
            <a:r>
              <a:rPr lang="es-ES" sz="1400" dirty="0"/>
              <a:t>Murcia</a:t>
            </a:r>
          </a:p>
          <a:p>
            <a:pPr lvl="2"/>
            <a:r>
              <a:rPr lang="es-ES" sz="1400" dirty="0"/>
              <a:t>Fecha: 1-2 diciembre 2022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85FB5B-B3BB-4FBD-BAFE-84857DDE8D4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C9391C-BF17-498E-834F-B5061DC486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BDD033-B903-484B-A163-AC51B4E4C8F1}" type="slidenum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srgbClr val="E7333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E7333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34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¿Porqué creemos en MetaRed X?</a:t>
            </a:r>
          </a:p>
        </p:txBody>
      </p:sp>
      <p:sp>
        <p:nvSpPr>
          <p:cNvPr id="45" name="Freeform 40"/>
          <p:cNvSpPr>
            <a:spLocks/>
          </p:cNvSpPr>
          <p:nvPr/>
        </p:nvSpPr>
        <p:spPr bwMode="auto">
          <a:xfrm>
            <a:off x="7481888" y="-15875"/>
            <a:ext cx="900113" cy="531813"/>
          </a:xfrm>
          <a:custGeom>
            <a:avLst/>
            <a:gdLst>
              <a:gd name="T0" fmla="*/ 110 w 256"/>
              <a:gd name="T1" fmla="*/ 151 h 151"/>
              <a:gd name="T2" fmla="*/ 130 w 256"/>
              <a:gd name="T3" fmla="*/ 126 h 151"/>
              <a:gd name="T4" fmla="*/ 256 w 256"/>
              <a:gd name="T5" fmla="*/ 0 h 151"/>
              <a:gd name="T6" fmla="*/ 117 w 256"/>
              <a:gd name="T7" fmla="*/ 0 h 151"/>
              <a:gd name="T8" fmla="*/ 60 w 256"/>
              <a:gd name="T9" fmla="*/ 57 h 151"/>
              <a:gd name="T10" fmla="*/ 0 w 256"/>
              <a:gd name="T11" fmla="*/ 151 h 151"/>
              <a:gd name="T12" fmla="*/ 56 w 256"/>
              <a:gd name="T13" fmla="*/ 146 h 151"/>
              <a:gd name="T14" fmla="*/ 110 w 256"/>
              <a:gd name="T15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" h="151">
                <a:moveTo>
                  <a:pt x="110" y="151"/>
                </a:moveTo>
                <a:cubicBezTo>
                  <a:pt x="116" y="142"/>
                  <a:pt x="122" y="134"/>
                  <a:pt x="130" y="126"/>
                </a:cubicBezTo>
                <a:cubicBezTo>
                  <a:pt x="256" y="0"/>
                  <a:pt x="256" y="0"/>
                  <a:pt x="256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60" y="57"/>
                  <a:pt x="60" y="57"/>
                  <a:pt x="60" y="57"/>
                </a:cubicBezTo>
                <a:cubicBezTo>
                  <a:pt x="32" y="84"/>
                  <a:pt x="13" y="117"/>
                  <a:pt x="0" y="151"/>
                </a:cubicBezTo>
                <a:cubicBezTo>
                  <a:pt x="18" y="148"/>
                  <a:pt x="37" y="146"/>
                  <a:pt x="56" y="146"/>
                </a:cubicBezTo>
                <a:cubicBezTo>
                  <a:pt x="74" y="146"/>
                  <a:pt x="92" y="148"/>
                  <a:pt x="110" y="151"/>
                </a:cubicBezTo>
                <a:close/>
              </a:path>
            </a:pathLst>
          </a:custGeom>
          <a:solidFill>
            <a:srgbClr val="7F7F7F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6" name="Freeform 41"/>
          <p:cNvSpPr>
            <a:spLocks/>
          </p:cNvSpPr>
          <p:nvPr/>
        </p:nvSpPr>
        <p:spPr bwMode="auto">
          <a:xfrm>
            <a:off x="7461250" y="-50800"/>
            <a:ext cx="2952750" cy="1839913"/>
          </a:xfrm>
          <a:custGeom>
            <a:avLst/>
            <a:gdLst>
              <a:gd name="T0" fmla="*/ 354 w 840"/>
              <a:gd name="T1" fmla="*/ 354 h 523"/>
              <a:gd name="T2" fmla="*/ 136 w 840"/>
              <a:gd name="T3" fmla="*/ 354 h 523"/>
              <a:gd name="T4" fmla="*/ 101 w 840"/>
              <a:gd name="T5" fmla="*/ 300 h 523"/>
              <a:gd name="T6" fmla="*/ 62 w 840"/>
              <a:gd name="T7" fmla="*/ 294 h 523"/>
              <a:gd name="T8" fmla="*/ 0 w 840"/>
              <a:gd name="T9" fmla="*/ 309 h 523"/>
              <a:gd name="T10" fmla="*/ 66 w 840"/>
              <a:gd name="T11" fmla="*/ 424 h 523"/>
              <a:gd name="T12" fmla="*/ 424 w 840"/>
              <a:gd name="T13" fmla="*/ 424 h 523"/>
              <a:gd name="T14" fmla="*/ 840 w 840"/>
              <a:gd name="T15" fmla="*/ 6 h 523"/>
              <a:gd name="T16" fmla="*/ 710 w 840"/>
              <a:gd name="T17" fmla="*/ 0 h 523"/>
              <a:gd name="T18" fmla="*/ 354 w 840"/>
              <a:gd name="T19" fmla="*/ 354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0" h="523">
                <a:moveTo>
                  <a:pt x="354" y="354"/>
                </a:moveTo>
                <a:cubicBezTo>
                  <a:pt x="294" y="415"/>
                  <a:pt x="196" y="415"/>
                  <a:pt x="136" y="354"/>
                </a:cubicBezTo>
                <a:cubicBezTo>
                  <a:pt x="120" y="338"/>
                  <a:pt x="108" y="320"/>
                  <a:pt x="101" y="300"/>
                </a:cubicBezTo>
                <a:cubicBezTo>
                  <a:pt x="88" y="296"/>
                  <a:pt x="75" y="294"/>
                  <a:pt x="62" y="294"/>
                </a:cubicBezTo>
                <a:cubicBezTo>
                  <a:pt x="40" y="294"/>
                  <a:pt x="19" y="299"/>
                  <a:pt x="0" y="309"/>
                </a:cubicBezTo>
                <a:cubicBezTo>
                  <a:pt x="11" y="351"/>
                  <a:pt x="33" y="391"/>
                  <a:pt x="66" y="424"/>
                </a:cubicBezTo>
                <a:cubicBezTo>
                  <a:pt x="165" y="523"/>
                  <a:pt x="325" y="523"/>
                  <a:pt x="424" y="424"/>
                </a:cubicBezTo>
                <a:cubicBezTo>
                  <a:pt x="840" y="6"/>
                  <a:pt x="840" y="6"/>
                  <a:pt x="840" y="6"/>
                </a:cubicBezTo>
                <a:cubicBezTo>
                  <a:pt x="710" y="0"/>
                  <a:pt x="710" y="0"/>
                  <a:pt x="710" y="0"/>
                </a:cubicBezTo>
                <a:lnTo>
                  <a:pt x="354" y="354"/>
                </a:lnTo>
                <a:close/>
              </a:path>
            </a:pathLst>
          </a:custGeom>
          <a:solidFill>
            <a:srgbClr val="7F7F7F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7" name="Freeform 42"/>
          <p:cNvSpPr>
            <a:spLocks/>
          </p:cNvSpPr>
          <p:nvPr/>
        </p:nvSpPr>
        <p:spPr bwMode="auto">
          <a:xfrm>
            <a:off x="3024188" y="3881438"/>
            <a:ext cx="1220788" cy="1093788"/>
          </a:xfrm>
          <a:custGeom>
            <a:avLst/>
            <a:gdLst>
              <a:gd name="T0" fmla="*/ 110 w 347"/>
              <a:gd name="T1" fmla="*/ 310 h 311"/>
              <a:gd name="T2" fmla="*/ 129 w 347"/>
              <a:gd name="T3" fmla="*/ 287 h 311"/>
              <a:gd name="T4" fmla="*/ 347 w 347"/>
              <a:gd name="T5" fmla="*/ 69 h 311"/>
              <a:gd name="T6" fmla="*/ 328 w 347"/>
              <a:gd name="T7" fmla="*/ 51 h 311"/>
              <a:gd name="T8" fmla="*/ 337 w 347"/>
              <a:gd name="T9" fmla="*/ 45 h 311"/>
              <a:gd name="T10" fmla="*/ 337 w 347"/>
              <a:gd name="T11" fmla="*/ 11 h 311"/>
              <a:gd name="T12" fmla="*/ 302 w 347"/>
              <a:gd name="T13" fmla="*/ 11 h 311"/>
              <a:gd name="T14" fmla="*/ 297 w 347"/>
              <a:gd name="T15" fmla="*/ 19 h 311"/>
              <a:gd name="T16" fmla="*/ 277 w 347"/>
              <a:gd name="T17" fmla="*/ 0 h 311"/>
              <a:gd name="T18" fmla="*/ 60 w 347"/>
              <a:gd name="T19" fmla="*/ 217 h 311"/>
              <a:gd name="T20" fmla="*/ 0 w 347"/>
              <a:gd name="T21" fmla="*/ 311 h 311"/>
              <a:gd name="T22" fmla="*/ 110 w 347"/>
              <a:gd name="T23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7" h="311">
                <a:moveTo>
                  <a:pt x="110" y="310"/>
                </a:moveTo>
                <a:cubicBezTo>
                  <a:pt x="116" y="302"/>
                  <a:pt x="122" y="294"/>
                  <a:pt x="129" y="287"/>
                </a:cubicBezTo>
                <a:cubicBezTo>
                  <a:pt x="347" y="69"/>
                  <a:pt x="347" y="69"/>
                  <a:pt x="347" y="69"/>
                </a:cubicBezTo>
                <a:cubicBezTo>
                  <a:pt x="328" y="51"/>
                  <a:pt x="328" y="51"/>
                  <a:pt x="328" y="51"/>
                </a:cubicBezTo>
                <a:cubicBezTo>
                  <a:pt x="331" y="49"/>
                  <a:pt x="334" y="48"/>
                  <a:pt x="337" y="45"/>
                </a:cubicBezTo>
                <a:cubicBezTo>
                  <a:pt x="346" y="36"/>
                  <a:pt x="346" y="20"/>
                  <a:pt x="337" y="11"/>
                </a:cubicBezTo>
                <a:cubicBezTo>
                  <a:pt x="327" y="1"/>
                  <a:pt x="312" y="1"/>
                  <a:pt x="302" y="11"/>
                </a:cubicBezTo>
                <a:cubicBezTo>
                  <a:pt x="300" y="13"/>
                  <a:pt x="298" y="16"/>
                  <a:pt x="297" y="19"/>
                </a:cubicBezTo>
                <a:cubicBezTo>
                  <a:pt x="277" y="0"/>
                  <a:pt x="277" y="0"/>
                  <a:pt x="277" y="0"/>
                </a:cubicBezTo>
                <a:cubicBezTo>
                  <a:pt x="60" y="217"/>
                  <a:pt x="60" y="217"/>
                  <a:pt x="60" y="217"/>
                </a:cubicBezTo>
                <a:cubicBezTo>
                  <a:pt x="32" y="244"/>
                  <a:pt x="12" y="277"/>
                  <a:pt x="0" y="311"/>
                </a:cubicBezTo>
                <a:cubicBezTo>
                  <a:pt x="36" y="303"/>
                  <a:pt x="74" y="303"/>
                  <a:pt x="110" y="310"/>
                </a:cubicBezTo>
                <a:close/>
              </a:path>
            </a:pathLst>
          </a:custGeom>
          <a:solidFill>
            <a:srgbClr val="7FBC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8" name="Freeform 43"/>
          <p:cNvSpPr>
            <a:spLocks/>
          </p:cNvSpPr>
          <p:nvPr/>
        </p:nvSpPr>
        <p:spPr bwMode="auto">
          <a:xfrm>
            <a:off x="3003550" y="4851400"/>
            <a:ext cx="2292350" cy="1397000"/>
          </a:xfrm>
          <a:custGeom>
            <a:avLst/>
            <a:gdLst>
              <a:gd name="T0" fmla="*/ 641 w 652"/>
              <a:gd name="T1" fmla="*/ 59 h 397"/>
              <a:gd name="T2" fmla="*/ 595 w 652"/>
              <a:gd name="T3" fmla="*/ 56 h 397"/>
              <a:gd name="T4" fmla="*/ 593 w 652"/>
              <a:gd name="T5" fmla="*/ 11 h 397"/>
              <a:gd name="T6" fmla="*/ 582 w 652"/>
              <a:gd name="T7" fmla="*/ 0 h 397"/>
              <a:gd name="T8" fmla="*/ 354 w 652"/>
              <a:gd name="T9" fmla="*/ 229 h 397"/>
              <a:gd name="T10" fmla="*/ 135 w 652"/>
              <a:gd name="T11" fmla="*/ 229 h 397"/>
              <a:gd name="T12" fmla="*/ 99 w 652"/>
              <a:gd name="T13" fmla="*/ 172 h 397"/>
              <a:gd name="T14" fmla="*/ 63 w 652"/>
              <a:gd name="T15" fmla="*/ 167 h 397"/>
              <a:gd name="T16" fmla="*/ 0 w 652"/>
              <a:gd name="T17" fmla="*/ 183 h 397"/>
              <a:gd name="T18" fmla="*/ 66 w 652"/>
              <a:gd name="T19" fmla="*/ 299 h 397"/>
              <a:gd name="T20" fmla="*/ 423 w 652"/>
              <a:gd name="T21" fmla="*/ 299 h 397"/>
              <a:gd name="T22" fmla="*/ 652 w 652"/>
              <a:gd name="T23" fmla="*/ 70 h 397"/>
              <a:gd name="T24" fmla="*/ 641 w 652"/>
              <a:gd name="T25" fmla="*/ 5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" h="397">
                <a:moveTo>
                  <a:pt x="641" y="59"/>
                </a:moveTo>
                <a:cubicBezTo>
                  <a:pt x="627" y="70"/>
                  <a:pt x="608" y="69"/>
                  <a:pt x="595" y="56"/>
                </a:cubicBezTo>
                <a:cubicBezTo>
                  <a:pt x="583" y="44"/>
                  <a:pt x="582" y="24"/>
                  <a:pt x="593" y="11"/>
                </a:cubicBezTo>
                <a:cubicBezTo>
                  <a:pt x="582" y="0"/>
                  <a:pt x="582" y="0"/>
                  <a:pt x="582" y="0"/>
                </a:cubicBezTo>
                <a:cubicBezTo>
                  <a:pt x="354" y="229"/>
                  <a:pt x="354" y="229"/>
                  <a:pt x="354" y="229"/>
                </a:cubicBezTo>
                <a:cubicBezTo>
                  <a:pt x="293" y="289"/>
                  <a:pt x="196" y="289"/>
                  <a:pt x="135" y="229"/>
                </a:cubicBezTo>
                <a:cubicBezTo>
                  <a:pt x="119" y="212"/>
                  <a:pt x="107" y="193"/>
                  <a:pt x="99" y="172"/>
                </a:cubicBezTo>
                <a:cubicBezTo>
                  <a:pt x="88" y="169"/>
                  <a:pt x="75" y="167"/>
                  <a:pt x="63" y="167"/>
                </a:cubicBezTo>
                <a:cubicBezTo>
                  <a:pt x="40" y="167"/>
                  <a:pt x="19" y="173"/>
                  <a:pt x="0" y="183"/>
                </a:cubicBezTo>
                <a:cubicBezTo>
                  <a:pt x="10" y="225"/>
                  <a:pt x="32" y="266"/>
                  <a:pt x="66" y="299"/>
                </a:cubicBezTo>
                <a:cubicBezTo>
                  <a:pt x="164" y="397"/>
                  <a:pt x="325" y="397"/>
                  <a:pt x="423" y="299"/>
                </a:cubicBezTo>
                <a:cubicBezTo>
                  <a:pt x="652" y="70"/>
                  <a:pt x="652" y="70"/>
                  <a:pt x="652" y="70"/>
                </a:cubicBezTo>
                <a:lnTo>
                  <a:pt x="641" y="59"/>
                </a:lnTo>
                <a:close/>
              </a:path>
            </a:pathLst>
          </a:custGeom>
          <a:solidFill>
            <a:srgbClr val="7FBC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9" name="Freeform 44"/>
          <p:cNvSpPr>
            <a:spLocks/>
          </p:cNvSpPr>
          <p:nvPr/>
        </p:nvSpPr>
        <p:spPr bwMode="auto">
          <a:xfrm>
            <a:off x="3246438" y="3951288"/>
            <a:ext cx="790575" cy="792163"/>
          </a:xfrm>
          <a:custGeom>
            <a:avLst/>
            <a:gdLst>
              <a:gd name="T0" fmla="*/ 460 w 498"/>
              <a:gd name="T1" fmla="*/ 0 h 499"/>
              <a:gd name="T2" fmla="*/ 0 w 498"/>
              <a:gd name="T3" fmla="*/ 461 h 499"/>
              <a:gd name="T4" fmla="*/ 38 w 498"/>
              <a:gd name="T5" fmla="*/ 499 h 499"/>
              <a:gd name="T6" fmla="*/ 498 w 498"/>
              <a:gd name="T7" fmla="*/ 38 h 499"/>
              <a:gd name="T8" fmla="*/ 460 w 498"/>
              <a:gd name="T9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8" h="499">
                <a:moveTo>
                  <a:pt x="460" y="0"/>
                </a:moveTo>
                <a:lnTo>
                  <a:pt x="0" y="461"/>
                </a:lnTo>
                <a:lnTo>
                  <a:pt x="38" y="499"/>
                </a:lnTo>
                <a:lnTo>
                  <a:pt x="498" y="38"/>
                </a:lnTo>
                <a:lnTo>
                  <a:pt x="460" y="0"/>
                </a:lnTo>
                <a:close/>
              </a:path>
            </a:pathLst>
          </a:custGeom>
          <a:solidFill>
            <a:srgbClr val="7FBC41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0" name="Freeform 45"/>
          <p:cNvSpPr>
            <a:spLocks/>
          </p:cNvSpPr>
          <p:nvPr/>
        </p:nvSpPr>
        <p:spPr bwMode="auto">
          <a:xfrm>
            <a:off x="4259263" y="4964113"/>
            <a:ext cx="787400" cy="792163"/>
          </a:xfrm>
          <a:custGeom>
            <a:avLst/>
            <a:gdLst>
              <a:gd name="T0" fmla="*/ 460 w 496"/>
              <a:gd name="T1" fmla="*/ 0 h 499"/>
              <a:gd name="T2" fmla="*/ 0 w 496"/>
              <a:gd name="T3" fmla="*/ 461 h 499"/>
              <a:gd name="T4" fmla="*/ 35 w 496"/>
              <a:gd name="T5" fmla="*/ 499 h 499"/>
              <a:gd name="T6" fmla="*/ 496 w 496"/>
              <a:gd name="T7" fmla="*/ 38 h 499"/>
              <a:gd name="T8" fmla="*/ 460 w 496"/>
              <a:gd name="T9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6" h="499">
                <a:moveTo>
                  <a:pt x="460" y="0"/>
                </a:moveTo>
                <a:lnTo>
                  <a:pt x="0" y="461"/>
                </a:lnTo>
                <a:lnTo>
                  <a:pt x="35" y="499"/>
                </a:lnTo>
                <a:lnTo>
                  <a:pt x="496" y="38"/>
                </a:lnTo>
                <a:lnTo>
                  <a:pt x="460" y="0"/>
                </a:lnTo>
                <a:close/>
              </a:path>
            </a:pathLst>
          </a:custGeom>
          <a:solidFill>
            <a:srgbClr val="7FBC41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1" name="Freeform 46"/>
          <p:cNvSpPr>
            <a:spLocks noEditPoints="1"/>
          </p:cNvSpPr>
          <p:nvPr/>
        </p:nvSpPr>
        <p:spPr bwMode="auto">
          <a:xfrm>
            <a:off x="4033838" y="2709863"/>
            <a:ext cx="2278063" cy="2352675"/>
          </a:xfrm>
          <a:custGeom>
            <a:avLst/>
            <a:gdLst>
              <a:gd name="T0" fmla="*/ 512 w 648"/>
              <a:gd name="T1" fmla="*/ 168 h 669"/>
              <a:gd name="T2" fmla="*/ 548 w 648"/>
              <a:gd name="T3" fmla="*/ 225 h 669"/>
              <a:gd name="T4" fmla="*/ 648 w 648"/>
              <a:gd name="T5" fmla="*/ 214 h 669"/>
              <a:gd name="T6" fmla="*/ 582 w 648"/>
              <a:gd name="T7" fmla="*/ 98 h 669"/>
              <a:gd name="T8" fmla="*/ 224 w 648"/>
              <a:gd name="T9" fmla="*/ 98 h 669"/>
              <a:gd name="T10" fmla="*/ 0 w 648"/>
              <a:gd name="T11" fmla="*/ 323 h 669"/>
              <a:gd name="T12" fmla="*/ 11 w 648"/>
              <a:gd name="T13" fmla="*/ 334 h 669"/>
              <a:gd name="T14" fmla="*/ 57 w 648"/>
              <a:gd name="T15" fmla="*/ 337 h 669"/>
              <a:gd name="T16" fmla="*/ 59 w 648"/>
              <a:gd name="T17" fmla="*/ 382 h 669"/>
              <a:gd name="T18" fmla="*/ 70 w 648"/>
              <a:gd name="T19" fmla="*/ 393 h 669"/>
              <a:gd name="T20" fmla="*/ 294 w 648"/>
              <a:gd name="T21" fmla="*/ 168 h 669"/>
              <a:gd name="T22" fmla="*/ 512 w 648"/>
              <a:gd name="T23" fmla="*/ 168 h 669"/>
              <a:gd name="T24" fmla="*/ 532 w 648"/>
              <a:gd name="T25" fmla="*/ 363 h 669"/>
              <a:gd name="T26" fmla="*/ 512 w 648"/>
              <a:gd name="T27" fmla="*/ 386 h 669"/>
              <a:gd name="T28" fmla="*/ 299 w 648"/>
              <a:gd name="T29" fmla="*/ 600 h 669"/>
              <a:gd name="T30" fmla="*/ 318 w 648"/>
              <a:gd name="T31" fmla="*/ 618 h 669"/>
              <a:gd name="T32" fmla="*/ 309 w 648"/>
              <a:gd name="T33" fmla="*/ 624 h 669"/>
              <a:gd name="T34" fmla="*/ 309 w 648"/>
              <a:gd name="T35" fmla="*/ 658 h 669"/>
              <a:gd name="T36" fmla="*/ 344 w 648"/>
              <a:gd name="T37" fmla="*/ 658 h 669"/>
              <a:gd name="T38" fmla="*/ 349 w 648"/>
              <a:gd name="T39" fmla="*/ 650 h 669"/>
              <a:gd name="T40" fmla="*/ 369 w 648"/>
              <a:gd name="T41" fmla="*/ 669 h 669"/>
              <a:gd name="T42" fmla="*/ 582 w 648"/>
              <a:gd name="T43" fmla="*/ 456 h 669"/>
              <a:gd name="T44" fmla="*/ 642 w 648"/>
              <a:gd name="T45" fmla="*/ 362 h 669"/>
              <a:gd name="T46" fmla="*/ 532 w 648"/>
              <a:gd name="T47" fmla="*/ 363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48" h="669">
                <a:moveTo>
                  <a:pt x="512" y="168"/>
                </a:moveTo>
                <a:cubicBezTo>
                  <a:pt x="529" y="185"/>
                  <a:pt x="541" y="204"/>
                  <a:pt x="548" y="225"/>
                </a:cubicBezTo>
                <a:cubicBezTo>
                  <a:pt x="581" y="234"/>
                  <a:pt x="617" y="230"/>
                  <a:pt x="648" y="214"/>
                </a:cubicBezTo>
                <a:cubicBezTo>
                  <a:pt x="637" y="172"/>
                  <a:pt x="615" y="131"/>
                  <a:pt x="582" y="98"/>
                </a:cubicBezTo>
                <a:cubicBezTo>
                  <a:pt x="483" y="0"/>
                  <a:pt x="323" y="0"/>
                  <a:pt x="224" y="98"/>
                </a:cubicBezTo>
                <a:cubicBezTo>
                  <a:pt x="0" y="323"/>
                  <a:pt x="0" y="323"/>
                  <a:pt x="0" y="323"/>
                </a:cubicBezTo>
                <a:cubicBezTo>
                  <a:pt x="11" y="334"/>
                  <a:pt x="11" y="334"/>
                  <a:pt x="11" y="334"/>
                </a:cubicBezTo>
                <a:cubicBezTo>
                  <a:pt x="25" y="323"/>
                  <a:pt x="44" y="324"/>
                  <a:pt x="57" y="337"/>
                </a:cubicBezTo>
                <a:cubicBezTo>
                  <a:pt x="69" y="349"/>
                  <a:pt x="70" y="369"/>
                  <a:pt x="59" y="382"/>
                </a:cubicBezTo>
                <a:cubicBezTo>
                  <a:pt x="70" y="393"/>
                  <a:pt x="70" y="393"/>
                  <a:pt x="70" y="393"/>
                </a:cubicBezTo>
                <a:cubicBezTo>
                  <a:pt x="294" y="168"/>
                  <a:pt x="294" y="168"/>
                  <a:pt x="294" y="168"/>
                </a:cubicBezTo>
                <a:cubicBezTo>
                  <a:pt x="354" y="108"/>
                  <a:pt x="452" y="108"/>
                  <a:pt x="512" y="168"/>
                </a:cubicBezTo>
                <a:close/>
                <a:moveTo>
                  <a:pt x="532" y="363"/>
                </a:moveTo>
                <a:cubicBezTo>
                  <a:pt x="526" y="371"/>
                  <a:pt x="520" y="379"/>
                  <a:pt x="512" y="386"/>
                </a:cubicBezTo>
                <a:cubicBezTo>
                  <a:pt x="299" y="600"/>
                  <a:pt x="299" y="600"/>
                  <a:pt x="299" y="600"/>
                </a:cubicBezTo>
                <a:cubicBezTo>
                  <a:pt x="318" y="618"/>
                  <a:pt x="318" y="618"/>
                  <a:pt x="318" y="618"/>
                </a:cubicBezTo>
                <a:cubicBezTo>
                  <a:pt x="315" y="619"/>
                  <a:pt x="312" y="621"/>
                  <a:pt x="309" y="624"/>
                </a:cubicBezTo>
                <a:cubicBezTo>
                  <a:pt x="300" y="633"/>
                  <a:pt x="300" y="649"/>
                  <a:pt x="309" y="658"/>
                </a:cubicBezTo>
                <a:cubicBezTo>
                  <a:pt x="319" y="668"/>
                  <a:pt x="334" y="668"/>
                  <a:pt x="344" y="658"/>
                </a:cubicBezTo>
                <a:cubicBezTo>
                  <a:pt x="346" y="656"/>
                  <a:pt x="348" y="653"/>
                  <a:pt x="349" y="650"/>
                </a:cubicBezTo>
                <a:cubicBezTo>
                  <a:pt x="369" y="669"/>
                  <a:pt x="369" y="669"/>
                  <a:pt x="369" y="669"/>
                </a:cubicBezTo>
                <a:cubicBezTo>
                  <a:pt x="582" y="456"/>
                  <a:pt x="582" y="456"/>
                  <a:pt x="582" y="456"/>
                </a:cubicBezTo>
                <a:cubicBezTo>
                  <a:pt x="610" y="429"/>
                  <a:pt x="629" y="396"/>
                  <a:pt x="642" y="362"/>
                </a:cubicBezTo>
                <a:cubicBezTo>
                  <a:pt x="605" y="370"/>
                  <a:pt x="568" y="370"/>
                  <a:pt x="532" y="363"/>
                </a:cubicBezTo>
                <a:close/>
              </a:path>
            </a:pathLst>
          </a:custGeom>
          <a:solidFill>
            <a:srgbClr val="31A8D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2" name="Freeform 47"/>
          <p:cNvSpPr>
            <a:spLocks/>
          </p:cNvSpPr>
          <p:nvPr/>
        </p:nvSpPr>
        <p:spPr bwMode="auto">
          <a:xfrm>
            <a:off x="4152900" y="3043238"/>
            <a:ext cx="790575" cy="792163"/>
          </a:xfrm>
          <a:custGeom>
            <a:avLst/>
            <a:gdLst>
              <a:gd name="T0" fmla="*/ 461 w 498"/>
              <a:gd name="T1" fmla="*/ 0 h 499"/>
              <a:gd name="T2" fmla="*/ 0 w 498"/>
              <a:gd name="T3" fmla="*/ 461 h 499"/>
              <a:gd name="T4" fmla="*/ 38 w 498"/>
              <a:gd name="T5" fmla="*/ 499 h 499"/>
              <a:gd name="T6" fmla="*/ 498 w 498"/>
              <a:gd name="T7" fmla="*/ 38 h 499"/>
              <a:gd name="T8" fmla="*/ 461 w 498"/>
              <a:gd name="T9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8" h="499">
                <a:moveTo>
                  <a:pt x="461" y="0"/>
                </a:moveTo>
                <a:lnTo>
                  <a:pt x="0" y="461"/>
                </a:lnTo>
                <a:lnTo>
                  <a:pt x="38" y="499"/>
                </a:lnTo>
                <a:lnTo>
                  <a:pt x="498" y="38"/>
                </a:lnTo>
                <a:lnTo>
                  <a:pt x="461" y="0"/>
                </a:lnTo>
                <a:close/>
              </a:path>
            </a:pathLst>
          </a:custGeom>
          <a:solidFill>
            <a:srgbClr val="31A8DF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3" name="Freeform 48"/>
          <p:cNvSpPr>
            <a:spLocks/>
          </p:cNvSpPr>
          <p:nvPr/>
        </p:nvSpPr>
        <p:spPr bwMode="auto">
          <a:xfrm>
            <a:off x="5165725" y="4057650"/>
            <a:ext cx="790575" cy="790575"/>
          </a:xfrm>
          <a:custGeom>
            <a:avLst/>
            <a:gdLst>
              <a:gd name="T0" fmla="*/ 460 w 498"/>
              <a:gd name="T1" fmla="*/ 0 h 498"/>
              <a:gd name="T2" fmla="*/ 0 w 498"/>
              <a:gd name="T3" fmla="*/ 460 h 498"/>
              <a:gd name="T4" fmla="*/ 38 w 498"/>
              <a:gd name="T5" fmla="*/ 498 h 498"/>
              <a:gd name="T6" fmla="*/ 498 w 498"/>
              <a:gd name="T7" fmla="*/ 37 h 498"/>
              <a:gd name="T8" fmla="*/ 460 w 498"/>
              <a:gd name="T9" fmla="*/ 0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8" h="498">
                <a:moveTo>
                  <a:pt x="460" y="0"/>
                </a:moveTo>
                <a:lnTo>
                  <a:pt x="0" y="460"/>
                </a:lnTo>
                <a:lnTo>
                  <a:pt x="38" y="498"/>
                </a:lnTo>
                <a:lnTo>
                  <a:pt x="498" y="37"/>
                </a:lnTo>
                <a:lnTo>
                  <a:pt x="460" y="0"/>
                </a:lnTo>
                <a:close/>
              </a:path>
            </a:pathLst>
          </a:custGeom>
          <a:solidFill>
            <a:srgbClr val="31A8DF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4" name="Freeform 49"/>
          <p:cNvSpPr>
            <a:spLocks noEditPoints="1"/>
          </p:cNvSpPr>
          <p:nvPr/>
        </p:nvSpPr>
        <p:spPr bwMode="auto">
          <a:xfrm>
            <a:off x="5229225" y="1651000"/>
            <a:ext cx="2295525" cy="2370138"/>
          </a:xfrm>
          <a:custGeom>
            <a:avLst/>
            <a:gdLst>
              <a:gd name="T0" fmla="*/ 117 w 653"/>
              <a:gd name="T1" fmla="*/ 311 h 674"/>
              <a:gd name="T2" fmla="*/ 136 w 653"/>
              <a:gd name="T3" fmla="*/ 287 h 674"/>
              <a:gd name="T4" fmla="*/ 354 w 653"/>
              <a:gd name="T5" fmla="*/ 70 h 674"/>
              <a:gd name="T6" fmla="*/ 335 w 653"/>
              <a:gd name="T7" fmla="*/ 51 h 674"/>
              <a:gd name="T8" fmla="*/ 343 w 653"/>
              <a:gd name="T9" fmla="*/ 45 h 674"/>
              <a:gd name="T10" fmla="*/ 343 w 653"/>
              <a:gd name="T11" fmla="*/ 11 h 674"/>
              <a:gd name="T12" fmla="*/ 309 w 653"/>
              <a:gd name="T13" fmla="*/ 11 h 674"/>
              <a:gd name="T14" fmla="*/ 303 w 653"/>
              <a:gd name="T15" fmla="*/ 19 h 674"/>
              <a:gd name="T16" fmla="*/ 284 w 653"/>
              <a:gd name="T17" fmla="*/ 0 h 674"/>
              <a:gd name="T18" fmla="*/ 66 w 653"/>
              <a:gd name="T19" fmla="*/ 217 h 674"/>
              <a:gd name="T20" fmla="*/ 7 w 653"/>
              <a:gd name="T21" fmla="*/ 311 h 674"/>
              <a:gd name="T22" fmla="*/ 63 w 653"/>
              <a:gd name="T23" fmla="*/ 306 h 674"/>
              <a:gd name="T24" fmla="*/ 117 w 653"/>
              <a:gd name="T25" fmla="*/ 311 h 674"/>
              <a:gd name="T26" fmla="*/ 641 w 653"/>
              <a:gd name="T27" fmla="*/ 335 h 674"/>
              <a:gd name="T28" fmla="*/ 596 w 653"/>
              <a:gd name="T29" fmla="*/ 333 h 674"/>
              <a:gd name="T30" fmla="*/ 593 w 653"/>
              <a:gd name="T31" fmla="*/ 287 h 674"/>
              <a:gd name="T32" fmla="*/ 583 w 653"/>
              <a:gd name="T33" fmla="*/ 277 h 674"/>
              <a:gd name="T34" fmla="*/ 354 w 653"/>
              <a:gd name="T35" fmla="*/ 505 h 674"/>
              <a:gd name="T36" fmla="*/ 136 w 653"/>
              <a:gd name="T37" fmla="*/ 505 h 674"/>
              <a:gd name="T38" fmla="*/ 100 w 653"/>
              <a:gd name="T39" fmla="*/ 449 h 674"/>
              <a:gd name="T40" fmla="*/ 63 w 653"/>
              <a:gd name="T41" fmla="*/ 444 h 674"/>
              <a:gd name="T42" fmla="*/ 0 w 653"/>
              <a:gd name="T43" fmla="*/ 459 h 674"/>
              <a:gd name="T44" fmla="*/ 66 w 653"/>
              <a:gd name="T45" fmla="*/ 575 h 674"/>
              <a:gd name="T46" fmla="*/ 424 w 653"/>
              <a:gd name="T47" fmla="*/ 575 h 674"/>
              <a:gd name="T48" fmla="*/ 653 w 653"/>
              <a:gd name="T49" fmla="*/ 346 h 674"/>
              <a:gd name="T50" fmla="*/ 641 w 653"/>
              <a:gd name="T51" fmla="*/ 33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53" h="674">
                <a:moveTo>
                  <a:pt x="117" y="311"/>
                </a:moveTo>
                <a:cubicBezTo>
                  <a:pt x="122" y="302"/>
                  <a:pt x="129" y="294"/>
                  <a:pt x="136" y="287"/>
                </a:cubicBezTo>
                <a:cubicBezTo>
                  <a:pt x="354" y="70"/>
                  <a:pt x="354" y="70"/>
                  <a:pt x="354" y="70"/>
                </a:cubicBezTo>
                <a:cubicBezTo>
                  <a:pt x="335" y="51"/>
                  <a:pt x="335" y="51"/>
                  <a:pt x="335" y="51"/>
                </a:cubicBezTo>
                <a:cubicBezTo>
                  <a:pt x="338" y="50"/>
                  <a:pt x="341" y="48"/>
                  <a:pt x="343" y="45"/>
                </a:cubicBezTo>
                <a:cubicBezTo>
                  <a:pt x="353" y="36"/>
                  <a:pt x="353" y="20"/>
                  <a:pt x="343" y="11"/>
                </a:cubicBezTo>
                <a:cubicBezTo>
                  <a:pt x="334" y="1"/>
                  <a:pt x="318" y="1"/>
                  <a:pt x="309" y="11"/>
                </a:cubicBezTo>
                <a:cubicBezTo>
                  <a:pt x="306" y="13"/>
                  <a:pt x="305" y="16"/>
                  <a:pt x="303" y="19"/>
                </a:cubicBezTo>
                <a:cubicBezTo>
                  <a:pt x="284" y="0"/>
                  <a:pt x="284" y="0"/>
                  <a:pt x="284" y="0"/>
                </a:cubicBezTo>
                <a:cubicBezTo>
                  <a:pt x="66" y="217"/>
                  <a:pt x="66" y="217"/>
                  <a:pt x="66" y="217"/>
                </a:cubicBezTo>
                <a:cubicBezTo>
                  <a:pt x="39" y="245"/>
                  <a:pt x="19" y="277"/>
                  <a:pt x="7" y="311"/>
                </a:cubicBezTo>
                <a:cubicBezTo>
                  <a:pt x="25" y="308"/>
                  <a:pt x="44" y="306"/>
                  <a:pt x="63" y="306"/>
                </a:cubicBezTo>
                <a:cubicBezTo>
                  <a:pt x="81" y="306"/>
                  <a:pt x="99" y="307"/>
                  <a:pt x="117" y="311"/>
                </a:cubicBezTo>
                <a:close/>
                <a:moveTo>
                  <a:pt x="641" y="335"/>
                </a:moveTo>
                <a:cubicBezTo>
                  <a:pt x="628" y="346"/>
                  <a:pt x="608" y="345"/>
                  <a:pt x="596" y="333"/>
                </a:cubicBezTo>
                <a:cubicBezTo>
                  <a:pt x="584" y="320"/>
                  <a:pt x="583" y="301"/>
                  <a:pt x="593" y="287"/>
                </a:cubicBezTo>
                <a:cubicBezTo>
                  <a:pt x="583" y="277"/>
                  <a:pt x="583" y="277"/>
                  <a:pt x="583" y="277"/>
                </a:cubicBezTo>
                <a:cubicBezTo>
                  <a:pt x="354" y="505"/>
                  <a:pt x="354" y="505"/>
                  <a:pt x="354" y="505"/>
                </a:cubicBezTo>
                <a:cubicBezTo>
                  <a:pt x="294" y="565"/>
                  <a:pt x="196" y="565"/>
                  <a:pt x="136" y="505"/>
                </a:cubicBezTo>
                <a:cubicBezTo>
                  <a:pt x="120" y="489"/>
                  <a:pt x="108" y="469"/>
                  <a:pt x="100" y="449"/>
                </a:cubicBezTo>
                <a:cubicBezTo>
                  <a:pt x="88" y="445"/>
                  <a:pt x="76" y="444"/>
                  <a:pt x="63" y="444"/>
                </a:cubicBezTo>
                <a:cubicBezTo>
                  <a:pt x="41" y="444"/>
                  <a:pt x="19" y="449"/>
                  <a:pt x="0" y="459"/>
                </a:cubicBezTo>
                <a:cubicBezTo>
                  <a:pt x="11" y="502"/>
                  <a:pt x="33" y="542"/>
                  <a:pt x="66" y="575"/>
                </a:cubicBezTo>
                <a:cubicBezTo>
                  <a:pt x="165" y="674"/>
                  <a:pt x="325" y="674"/>
                  <a:pt x="424" y="575"/>
                </a:cubicBezTo>
                <a:cubicBezTo>
                  <a:pt x="653" y="346"/>
                  <a:pt x="653" y="346"/>
                  <a:pt x="653" y="346"/>
                </a:cubicBezTo>
                <a:lnTo>
                  <a:pt x="641" y="335"/>
                </a:lnTo>
                <a:close/>
              </a:path>
            </a:pathLst>
          </a:custGeom>
          <a:solidFill>
            <a:srgbClr val="EC572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5" name="Freeform 50"/>
          <p:cNvSpPr>
            <a:spLocks/>
          </p:cNvSpPr>
          <p:nvPr/>
        </p:nvSpPr>
        <p:spPr bwMode="auto">
          <a:xfrm>
            <a:off x="5457825" y="1739900"/>
            <a:ext cx="790575" cy="790575"/>
          </a:xfrm>
          <a:custGeom>
            <a:avLst/>
            <a:gdLst>
              <a:gd name="T0" fmla="*/ 460 w 498"/>
              <a:gd name="T1" fmla="*/ 0 h 498"/>
              <a:gd name="T2" fmla="*/ 0 w 498"/>
              <a:gd name="T3" fmla="*/ 460 h 498"/>
              <a:gd name="T4" fmla="*/ 37 w 498"/>
              <a:gd name="T5" fmla="*/ 498 h 498"/>
              <a:gd name="T6" fmla="*/ 498 w 498"/>
              <a:gd name="T7" fmla="*/ 37 h 498"/>
              <a:gd name="T8" fmla="*/ 460 w 498"/>
              <a:gd name="T9" fmla="*/ 0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8" h="498">
                <a:moveTo>
                  <a:pt x="460" y="0"/>
                </a:moveTo>
                <a:lnTo>
                  <a:pt x="0" y="460"/>
                </a:lnTo>
                <a:lnTo>
                  <a:pt x="37" y="498"/>
                </a:lnTo>
                <a:lnTo>
                  <a:pt x="498" y="37"/>
                </a:lnTo>
                <a:lnTo>
                  <a:pt x="460" y="0"/>
                </a:lnTo>
                <a:close/>
              </a:path>
            </a:pathLst>
          </a:custGeom>
          <a:solidFill>
            <a:srgbClr val="EC5724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6" name="Freeform 51"/>
          <p:cNvSpPr>
            <a:spLocks/>
          </p:cNvSpPr>
          <p:nvPr/>
        </p:nvSpPr>
        <p:spPr bwMode="auto">
          <a:xfrm>
            <a:off x="6469063" y="2752725"/>
            <a:ext cx="792163" cy="790575"/>
          </a:xfrm>
          <a:custGeom>
            <a:avLst/>
            <a:gdLst>
              <a:gd name="T0" fmla="*/ 461 w 499"/>
              <a:gd name="T1" fmla="*/ 0 h 498"/>
              <a:gd name="T2" fmla="*/ 0 w 499"/>
              <a:gd name="T3" fmla="*/ 460 h 498"/>
              <a:gd name="T4" fmla="*/ 38 w 499"/>
              <a:gd name="T5" fmla="*/ 498 h 498"/>
              <a:gd name="T6" fmla="*/ 499 w 499"/>
              <a:gd name="T7" fmla="*/ 37 h 498"/>
              <a:gd name="T8" fmla="*/ 461 w 499"/>
              <a:gd name="T9" fmla="*/ 0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9" h="498">
                <a:moveTo>
                  <a:pt x="461" y="0"/>
                </a:moveTo>
                <a:lnTo>
                  <a:pt x="0" y="460"/>
                </a:lnTo>
                <a:lnTo>
                  <a:pt x="38" y="498"/>
                </a:lnTo>
                <a:lnTo>
                  <a:pt x="499" y="37"/>
                </a:lnTo>
                <a:lnTo>
                  <a:pt x="461" y="0"/>
                </a:lnTo>
                <a:close/>
              </a:path>
            </a:pathLst>
          </a:custGeom>
          <a:solidFill>
            <a:srgbClr val="EC5724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7" name="Freeform 52"/>
          <p:cNvSpPr>
            <a:spLocks noEditPoints="1"/>
          </p:cNvSpPr>
          <p:nvPr/>
        </p:nvSpPr>
        <p:spPr bwMode="auto">
          <a:xfrm>
            <a:off x="6262688" y="479425"/>
            <a:ext cx="2278063" cy="2357438"/>
          </a:xfrm>
          <a:custGeom>
            <a:avLst/>
            <a:gdLst>
              <a:gd name="T0" fmla="*/ 512 w 648"/>
              <a:gd name="T1" fmla="*/ 168 h 670"/>
              <a:gd name="T2" fmla="*/ 547 w 648"/>
              <a:gd name="T3" fmla="*/ 223 h 670"/>
              <a:gd name="T4" fmla="*/ 648 w 648"/>
              <a:gd name="T5" fmla="*/ 214 h 670"/>
              <a:gd name="T6" fmla="*/ 582 w 648"/>
              <a:gd name="T7" fmla="*/ 99 h 670"/>
              <a:gd name="T8" fmla="*/ 224 w 648"/>
              <a:gd name="T9" fmla="*/ 99 h 670"/>
              <a:gd name="T10" fmla="*/ 0 w 648"/>
              <a:gd name="T11" fmla="*/ 323 h 670"/>
              <a:gd name="T12" fmla="*/ 11 w 648"/>
              <a:gd name="T13" fmla="*/ 334 h 670"/>
              <a:gd name="T14" fmla="*/ 56 w 648"/>
              <a:gd name="T15" fmla="*/ 337 h 670"/>
              <a:gd name="T16" fmla="*/ 59 w 648"/>
              <a:gd name="T17" fmla="*/ 382 h 670"/>
              <a:gd name="T18" fmla="*/ 69 w 648"/>
              <a:gd name="T19" fmla="*/ 393 h 670"/>
              <a:gd name="T20" fmla="*/ 294 w 648"/>
              <a:gd name="T21" fmla="*/ 168 h 670"/>
              <a:gd name="T22" fmla="*/ 512 w 648"/>
              <a:gd name="T23" fmla="*/ 168 h 670"/>
              <a:gd name="T24" fmla="*/ 532 w 648"/>
              <a:gd name="T25" fmla="*/ 362 h 670"/>
              <a:gd name="T26" fmla="*/ 512 w 648"/>
              <a:gd name="T27" fmla="*/ 386 h 670"/>
              <a:gd name="T28" fmla="*/ 299 w 648"/>
              <a:gd name="T29" fmla="*/ 600 h 670"/>
              <a:gd name="T30" fmla="*/ 317 w 648"/>
              <a:gd name="T31" fmla="*/ 619 h 670"/>
              <a:gd name="T32" fmla="*/ 309 w 648"/>
              <a:gd name="T33" fmla="*/ 624 h 670"/>
              <a:gd name="T34" fmla="*/ 309 w 648"/>
              <a:gd name="T35" fmla="*/ 659 h 670"/>
              <a:gd name="T36" fmla="*/ 343 w 648"/>
              <a:gd name="T37" fmla="*/ 659 h 670"/>
              <a:gd name="T38" fmla="*/ 349 w 648"/>
              <a:gd name="T39" fmla="*/ 650 h 670"/>
              <a:gd name="T40" fmla="*/ 368 w 648"/>
              <a:gd name="T41" fmla="*/ 670 h 670"/>
              <a:gd name="T42" fmla="*/ 582 w 648"/>
              <a:gd name="T43" fmla="*/ 456 h 670"/>
              <a:gd name="T44" fmla="*/ 642 w 648"/>
              <a:gd name="T45" fmla="*/ 361 h 670"/>
              <a:gd name="T46" fmla="*/ 532 w 648"/>
              <a:gd name="T47" fmla="*/ 362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48" h="670">
                <a:moveTo>
                  <a:pt x="512" y="168"/>
                </a:moveTo>
                <a:cubicBezTo>
                  <a:pt x="528" y="184"/>
                  <a:pt x="540" y="203"/>
                  <a:pt x="547" y="223"/>
                </a:cubicBezTo>
                <a:cubicBezTo>
                  <a:pt x="580" y="233"/>
                  <a:pt x="617" y="230"/>
                  <a:pt x="648" y="214"/>
                </a:cubicBezTo>
                <a:cubicBezTo>
                  <a:pt x="637" y="172"/>
                  <a:pt x="615" y="132"/>
                  <a:pt x="582" y="99"/>
                </a:cubicBezTo>
                <a:cubicBezTo>
                  <a:pt x="483" y="0"/>
                  <a:pt x="323" y="0"/>
                  <a:pt x="224" y="99"/>
                </a:cubicBezTo>
                <a:cubicBezTo>
                  <a:pt x="0" y="323"/>
                  <a:pt x="0" y="323"/>
                  <a:pt x="0" y="323"/>
                </a:cubicBezTo>
                <a:cubicBezTo>
                  <a:pt x="11" y="334"/>
                  <a:pt x="11" y="334"/>
                  <a:pt x="11" y="334"/>
                </a:cubicBezTo>
                <a:cubicBezTo>
                  <a:pt x="24" y="324"/>
                  <a:pt x="44" y="325"/>
                  <a:pt x="56" y="337"/>
                </a:cubicBezTo>
                <a:cubicBezTo>
                  <a:pt x="69" y="349"/>
                  <a:pt x="70" y="369"/>
                  <a:pt x="59" y="382"/>
                </a:cubicBezTo>
                <a:cubicBezTo>
                  <a:pt x="69" y="393"/>
                  <a:pt x="69" y="393"/>
                  <a:pt x="69" y="393"/>
                </a:cubicBezTo>
                <a:cubicBezTo>
                  <a:pt x="294" y="168"/>
                  <a:pt x="294" y="168"/>
                  <a:pt x="294" y="168"/>
                </a:cubicBezTo>
                <a:cubicBezTo>
                  <a:pt x="354" y="108"/>
                  <a:pt x="452" y="108"/>
                  <a:pt x="512" y="168"/>
                </a:cubicBezTo>
                <a:close/>
                <a:moveTo>
                  <a:pt x="532" y="362"/>
                </a:moveTo>
                <a:cubicBezTo>
                  <a:pt x="526" y="370"/>
                  <a:pt x="520" y="379"/>
                  <a:pt x="512" y="386"/>
                </a:cubicBezTo>
                <a:cubicBezTo>
                  <a:pt x="299" y="600"/>
                  <a:pt x="299" y="600"/>
                  <a:pt x="299" y="600"/>
                </a:cubicBezTo>
                <a:cubicBezTo>
                  <a:pt x="317" y="619"/>
                  <a:pt x="317" y="619"/>
                  <a:pt x="317" y="619"/>
                </a:cubicBezTo>
                <a:cubicBezTo>
                  <a:pt x="314" y="620"/>
                  <a:pt x="311" y="622"/>
                  <a:pt x="309" y="624"/>
                </a:cubicBezTo>
                <a:cubicBezTo>
                  <a:pt x="299" y="634"/>
                  <a:pt x="299" y="649"/>
                  <a:pt x="309" y="659"/>
                </a:cubicBezTo>
                <a:cubicBezTo>
                  <a:pt x="318" y="668"/>
                  <a:pt x="334" y="668"/>
                  <a:pt x="343" y="659"/>
                </a:cubicBezTo>
                <a:cubicBezTo>
                  <a:pt x="346" y="656"/>
                  <a:pt x="348" y="653"/>
                  <a:pt x="349" y="650"/>
                </a:cubicBezTo>
                <a:cubicBezTo>
                  <a:pt x="368" y="670"/>
                  <a:pt x="368" y="670"/>
                  <a:pt x="368" y="670"/>
                </a:cubicBezTo>
                <a:cubicBezTo>
                  <a:pt x="582" y="456"/>
                  <a:pt x="582" y="456"/>
                  <a:pt x="582" y="456"/>
                </a:cubicBezTo>
                <a:cubicBezTo>
                  <a:pt x="610" y="429"/>
                  <a:pt x="629" y="396"/>
                  <a:pt x="642" y="361"/>
                </a:cubicBezTo>
                <a:cubicBezTo>
                  <a:pt x="606" y="369"/>
                  <a:pt x="568" y="369"/>
                  <a:pt x="532" y="362"/>
                </a:cubicBezTo>
                <a:close/>
              </a:path>
            </a:pathLst>
          </a:custGeom>
          <a:solidFill>
            <a:srgbClr val="FDB8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8" name="Freeform 53"/>
          <p:cNvSpPr>
            <a:spLocks/>
          </p:cNvSpPr>
          <p:nvPr/>
        </p:nvSpPr>
        <p:spPr bwMode="auto">
          <a:xfrm>
            <a:off x="6388100" y="808038"/>
            <a:ext cx="792163" cy="790575"/>
          </a:xfrm>
          <a:custGeom>
            <a:avLst/>
            <a:gdLst>
              <a:gd name="T0" fmla="*/ 461 w 499"/>
              <a:gd name="T1" fmla="*/ 0 h 498"/>
              <a:gd name="T2" fmla="*/ 0 w 499"/>
              <a:gd name="T3" fmla="*/ 460 h 498"/>
              <a:gd name="T4" fmla="*/ 38 w 499"/>
              <a:gd name="T5" fmla="*/ 498 h 498"/>
              <a:gd name="T6" fmla="*/ 499 w 499"/>
              <a:gd name="T7" fmla="*/ 37 h 498"/>
              <a:gd name="T8" fmla="*/ 461 w 499"/>
              <a:gd name="T9" fmla="*/ 0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9" h="498">
                <a:moveTo>
                  <a:pt x="461" y="0"/>
                </a:moveTo>
                <a:lnTo>
                  <a:pt x="0" y="460"/>
                </a:lnTo>
                <a:lnTo>
                  <a:pt x="38" y="498"/>
                </a:lnTo>
                <a:lnTo>
                  <a:pt x="499" y="37"/>
                </a:lnTo>
                <a:lnTo>
                  <a:pt x="461" y="0"/>
                </a:lnTo>
                <a:close/>
              </a:path>
            </a:pathLst>
          </a:custGeom>
          <a:solidFill>
            <a:srgbClr val="FDB817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9" name="Freeform 54"/>
          <p:cNvSpPr>
            <a:spLocks/>
          </p:cNvSpPr>
          <p:nvPr/>
        </p:nvSpPr>
        <p:spPr bwMode="auto">
          <a:xfrm>
            <a:off x="7400925" y="1820863"/>
            <a:ext cx="790575" cy="790575"/>
          </a:xfrm>
          <a:custGeom>
            <a:avLst/>
            <a:gdLst>
              <a:gd name="T0" fmla="*/ 461 w 498"/>
              <a:gd name="T1" fmla="*/ 0 h 498"/>
              <a:gd name="T2" fmla="*/ 0 w 498"/>
              <a:gd name="T3" fmla="*/ 460 h 498"/>
              <a:gd name="T4" fmla="*/ 38 w 498"/>
              <a:gd name="T5" fmla="*/ 498 h 498"/>
              <a:gd name="T6" fmla="*/ 498 w 498"/>
              <a:gd name="T7" fmla="*/ 37 h 498"/>
              <a:gd name="T8" fmla="*/ 461 w 498"/>
              <a:gd name="T9" fmla="*/ 0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8" h="498">
                <a:moveTo>
                  <a:pt x="461" y="0"/>
                </a:moveTo>
                <a:lnTo>
                  <a:pt x="0" y="460"/>
                </a:lnTo>
                <a:lnTo>
                  <a:pt x="38" y="498"/>
                </a:lnTo>
                <a:lnTo>
                  <a:pt x="498" y="37"/>
                </a:lnTo>
                <a:lnTo>
                  <a:pt x="461" y="0"/>
                </a:lnTo>
                <a:close/>
              </a:path>
            </a:pathLst>
          </a:custGeom>
          <a:solidFill>
            <a:srgbClr val="FDB817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0" name="Freeform 55"/>
          <p:cNvSpPr>
            <a:spLocks/>
          </p:cNvSpPr>
          <p:nvPr/>
        </p:nvSpPr>
        <p:spPr bwMode="auto">
          <a:xfrm>
            <a:off x="968375" y="4935538"/>
            <a:ext cx="3114675" cy="1981200"/>
          </a:xfrm>
          <a:custGeom>
            <a:avLst/>
            <a:gdLst>
              <a:gd name="T0" fmla="*/ 751 w 886"/>
              <a:gd name="T1" fmla="*/ 169 h 563"/>
              <a:gd name="T2" fmla="*/ 787 w 886"/>
              <a:gd name="T3" fmla="*/ 225 h 563"/>
              <a:gd name="T4" fmla="*/ 886 w 886"/>
              <a:gd name="T5" fmla="*/ 215 h 563"/>
              <a:gd name="T6" fmla="*/ 820 w 886"/>
              <a:gd name="T7" fmla="*/ 99 h 563"/>
              <a:gd name="T8" fmla="*/ 463 w 886"/>
              <a:gd name="T9" fmla="*/ 99 h 563"/>
              <a:gd name="T10" fmla="*/ 0 w 886"/>
              <a:gd name="T11" fmla="*/ 562 h 563"/>
              <a:gd name="T12" fmla="*/ 15 w 886"/>
              <a:gd name="T13" fmla="*/ 563 h 563"/>
              <a:gd name="T14" fmla="*/ 127 w 886"/>
              <a:gd name="T15" fmla="*/ 563 h 563"/>
              <a:gd name="T16" fmla="*/ 532 w 886"/>
              <a:gd name="T17" fmla="*/ 169 h 563"/>
              <a:gd name="T18" fmla="*/ 751 w 886"/>
              <a:gd name="T19" fmla="*/ 169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86" h="563">
                <a:moveTo>
                  <a:pt x="751" y="169"/>
                </a:moveTo>
                <a:cubicBezTo>
                  <a:pt x="767" y="185"/>
                  <a:pt x="779" y="205"/>
                  <a:pt x="787" y="225"/>
                </a:cubicBezTo>
                <a:cubicBezTo>
                  <a:pt x="820" y="235"/>
                  <a:pt x="856" y="231"/>
                  <a:pt x="886" y="215"/>
                </a:cubicBezTo>
                <a:cubicBezTo>
                  <a:pt x="876" y="172"/>
                  <a:pt x="854" y="132"/>
                  <a:pt x="820" y="99"/>
                </a:cubicBezTo>
                <a:cubicBezTo>
                  <a:pt x="722" y="0"/>
                  <a:pt x="561" y="0"/>
                  <a:pt x="463" y="99"/>
                </a:cubicBezTo>
                <a:cubicBezTo>
                  <a:pt x="0" y="562"/>
                  <a:pt x="0" y="562"/>
                  <a:pt x="0" y="562"/>
                </a:cubicBezTo>
                <a:cubicBezTo>
                  <a:pt x="15" y="563"/>
                  <a:pt x="15" y="563"/>
                  <a:pt x="15" y="563"/>
                </a:cubicBezTo>
                <a:cubicBezTo>
                  <a:pt x="127" y="563"/>
                  <a:pt x="127" y="563"/>
                  <a:pt x="127" y="563"/>
                </a:cubicBezTo>
                <a:cubicBezTo>
                  <a:pt x="532" y="169"/>
                  <a:pt x="532" y="169"/>
                  <a:pt x="532" y="169"/>
                </a:cubicBezTo>
                <a:cubicBezTo>
                  <a:pt x="593" y="109"/>
                  <a:pt x="691" y="109"/>
                  <a:pt x="751" y="169"/>
                </a:cubicBezTo>
                <a:close/>
              </a:path>
            </a:pathLst>
          </a:custGeom>
          <a:solidFill>
            <a:srgbClr val="7F7F7F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1" name="Freeform 56"/>
          <p:cNvSpPr>
            <a:spLocks/>
          </p:cNvSpPr>
          <p:nvPr/>
        </p:nvSpPr>
        <p:spPr bwMode="auto">
          <a:xfrm>
            <a:off x="2979738" y="6213475"/>
            <a:ext cx="1082675" cy="712788"/>
          </a:xfrm>
          <a:custGeom>
            <a:avLst/>
            <a:gdLst>
              <a:gd name="T0" fmla="*/ 198 w 308"/>
              <a:gd name="T1" fmla="*/ 0 h 203"/>
              <a:gd name="T2" fmla="*/ 179 w 308"/>
              <a:gd name="T3" fmla="*/ 24 h 203"/>
              <a:gd name="T4" fmla="*/ 0 w 308"/>
              <a:gd name="T5" fmla="*/ 203 h 203"/>
              <a:gd name="T6" fmla="*/ 139 w 308"/>
              <a:gd name="T7" fmla="*/ 203 h 203"/>
              <a:gd name="T8" fmla="*/ 248 w 308"/>
              <a:gd name="T9" fmla="*/ 94 h 203"/>
              <a:gd name="T10" fmla="*/ 308 w 308"/>
              <a:gd name="T11" fmla="*/ 0 h 203"/>
              <a:gd name="T12" fmla="*/ 198 w 308"/>
              <a:gd name="T13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8" h="203">
                <a:moveTo>
                  <a:pt x="198" y="0"/>
                </a:moveTo>
                <a:cubicBezTo>
                  <a:pt x="192" y="9"/>
                  <a:pt x="186" y="17"/>
                  <a:pt x="179" y="24"/>
                </a:cubicBezTo>
                <a:cubicBezTo>
                  <a:pt x="0" y="203"/>
                  <a:pt x="0" y="203"/>
                  <a:pt x="0" y="203"/>
                </a:cubicBezTo>
                <a:cubicBezTo>
                  <a:pt x="139" y="203"/>
                  <a:pt x="139" y="203"/>
                  <a:pt x="139" y="203"/>
                </a:cubicBezTo>
                <a:cubicBezTo>
                  <a:pt x="248" y="94"/>
                  <a:pt x="248" y="94"/>
                  <a:pt x="248" y="94"/>
                </a:cubicBezTo>
                <a:cubicBezTo>
                  <a:pt x="276" y="66"/>
                  <a:pt x="296" y="34"/>
                  <a:pt x="308" y="0"/>
                </a:cubicBezTo>
                <a:cubicBezTo>
                  <a:pt x="272" y="7"/>
                  <a:pt x="234" y="7"/>
                  <a:pt x="198" y="0"/>
                </a:cubicBezTo>
                <a:close/>
              </a:path>
            </a:pathLst>
          </a:custGeom>
          <a:solidFill>
            <a:srgbClr val="7F7F7F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cxnSp>
        <p:nvCxnSpPr>
          <p:cNvPr id="62" name="Straight Connector 59"/>
          <p:cNvCxnSpPr/>
          <p:nvPr/>
        </p:nvCxnSpPr>
        <p:spPr>
          <a:xfrm flipH="1">
            <a:off x="4449617" y="4206008"/>
            <a:ext cx="478800" cy="475200"/>
          </a:xfrm>
          <a:prstGeom prst="line">
            <a:avLst/>
          </a:prstGeom>
          <a:noFill/>
          <a:ln w="76200" cap="flat" cmpd="sng" algn="ctr">
            <a:solidFill>
              <a:srgbClr val="7F7F7F"/>
            </a:solidFill>
            <a:prstDash val="solid"/>
            <a:miter lim="800000"/>
          </a:ln>
          <a:effectLst/>
        </p:spPr>
      </p:cxnSp>
      <p:cxnSp>
        <p:nvCxnSpPr>
          <p:cNvPr id="63" name="Straight Connector 62"/>
          <p:cNvCxnSpPr/>
          <p:nvPr/>
        </p:nvCxnSpPr>
        <p:spPr>
          <a:xfrm flipH="1">
            <a:off x="6665902" y="2005736"/>
            <a:ext cx="478800" cy="475200"/>
          </a:xfrm>
          <a:prstGeom prst="line">
            <a:avLst/>
          </a:prstGeom>
          <a:noFill/>
          <a:ln w="76200" cap="flat" cmpd="sng" algn="ctr">
            <a:solidFill>
              <a:srgbClr val="7F7F7F"/>
            </a:solidFill>
            <a:prstDash val="solid"/>
            <a:miter lim="800000"/>
          </a:ln>
          <a:effectLst/>
        </p:spPr>
      </p:cxnSp>
      <p:grpSp>
        <p:nvGrpSpPr>
          <p:cNvPr id="64" name="Group 63"/>
          <p:cNvGrpSpPr/>
          <p:nvPr/>
        </p:nvGrpSpPr>
        <p:grpSpPr>
          <a:xfrm>
            <a:off x="3940994" y="4758672"/>
            <a:ext cx="432094" cy="432094"/>
            <a:chOff x="3613151" y="5029200"/>
            <a:chExt cx="490538" cy="490538"/>
          </a:xfrm>
          <a:solidFill>
            <a:srgbClr val="EC5724"/>
          </a:solidFill>
        </p:grpSpPr>
        <p:sp>
          <p:nvSpPr>
            <p:cNvPr id="65" name="Freeform 5"/>
            <p:cNvSpPr>
              <a:spLocks noEditPoints="1"/>
            </p:cNvSpPr>
            <p:nvPr/>
          </p:nvSpPr>
          <p:spPr bwMode="auto">
            <a:xfrm>
              <a:off x="3613151" y="5029200"/>
              <a:ext cx="152400" cy="490538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rgbClr val="7FB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d-ID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6" name="Freeform 6"/>
            <p:cNvSpPr>
              <a:spLocks noEditPoints="1"/>
            </p:cNvSpPr>
            <p:nvPr/>
          </p:nvSpPr>
          <p:spPr bwMode="auto">
            <a:xfrm>
              <a:off x="3949701" y="5029200"/>
              <a:ext cx="153988" cy="490538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rgbClr val="7FB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d-ID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" name="Freeform 7"/>
            <p:cNvSpPr>
              <a:spLocks noEditPoints="1"/>
            </p:cNvSpPr>
            <p:nvPr/>
          </p:nvSpPr>
          <p:spPr bwMode="auto">
            <a:xfrm>
              <a:off x="3781426" y="5029200"/>
              <a:ext cx="153988" cy="490538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rgbClr val="7FB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d-ID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127187" y="2421341"/>
            <a:ext cx="440937" cy="534173"/>
            <a:chOff x="9078913" y="944563"/>
            <a:chExt cx="360363" cy="436562"/>
          </a:xfrm>
          <a:solidFill>
            <a:srgbClr val="FDB817"/>
          </a:solidFill>
        </p:grpSpPr>
        <p:sp>
          <p:nvSpPr>
            <p:cNvPr id="69" name="Freeform 5"/>
            <p:cNvSpPr>
              <a:spLocks noEditPoints="1"/>
            </p:cNvSpPr>
            <p:nvPr/>
          </p:nvSpPr>
          <p:spPr bwMode="auto">
            <a:xfrm>
              <a:off x="9078913" y="944563"/>
              <a:ext cx="360363" cy="436562"/>
            </a:xfrm>
            <a:custGeom>
              <a:avLst/>
              <a:gdLst>
                <a:gd name="T0" fmla="*/ 84 w 96"/>
                <a:gd name="T1" fmla="*/ 44 h 116"/>
                <a:gd name="T2" fmla="*/ 72 w 96"/>
                <a:gd name="T3" fmla="*/ 44 h 116"/>
                <a:gd name="T4" fmla="*/ 72 w 96"/>
                <a:gd name="T5" fmla="*/ 25 h 116"/>
                <a:gd name="T6" fmla="*/ 48 w 96"/>
                <a:gd name="T7" fmla="*/ 0 h 116"/>
                <a:gd name="T8" fmla="*/ 24 w 96"/>
                <a:gd name="T9" fmla="*/ 25 h 116"/>
                <a:gd name="T10" fmla="*/ 24 w 96"/>
                <a:gd name="T11" fmla="*/ 44 h 116"/>
                <a:gd name="T12" fmla="*/ 12 w 96"/>
                <a:gd name="T13" fmla="*/ 44 h 116"/>
                <a:gd name="T14" fmla="*/ 0 w 96"/>
                <a:gd name="T15" fmla="*/ 56 h 116"/>
                <a:gd name="T16" fmla="*/ 0 w 96"/>
                <a:gd name="T17" fmla="*/ 104 h 116"/>
                <a:gd name="T18" fmla="*/ 12 w 96"/>
                <a:gd name="T19" fmla="*/ 116 h 116"/>
                <a:gd name="T20" fmla="*/ 84 w 96"/>
                <a:gd name="T21" fmla="*/ 116 h 116"/>
                <a:gd name="T22" fmla="*/ 96 w 96"/>
                <a:gd name="T23" fmla="*/ 104 h 116"/>
                <a:gd name="T24" fmla="*/ 96 w 96"/>
                <a:gd name="T25" fmla="*/ 56 h 116"/>
                <a:gd name="T26" fmla="*/ 84 w 96"/>
                <a:gd name="T27" fmla="*/ 44 h 116"/>
                <a:gd name="T28" fmla="*/ 32 w 96"/>
                <a:gd name="T29" fmla="*/ 25 h 116"/>
                <a:gd name="T30" fmla="*/ 48 w 96"/>
                <a:gd name="T31" fmla="*/ 8 h 116"/>
                <a:gd name="T32" fmla="*/ 64 w 96"/>
                <a:gd name="T33" fmla="*/ 25 h 116"/>
                <a:gd name="T34" fmla="*/ 64 w 96"/>
                <a:gd name="T35" fmla="*/ 44 h 116"/>
                <a:gd name="T36" fmla="*/ 32 w 96"/>
                <a:gd name="T37" fmla="*/ 44 h 116"/>
                <a:gd name="T38" fmla="*/ 32 w 96"/>
                <a:gd name="T39" fmla="*/ 25 h 116"/>
                <a:gd name="T40" fmla="*/ 88 w 96"/>
                <a:gd name="T41" fmla="*/ 104 h 116"/>
                <a:gd name="T42" fmla="*/ 84 w 96"/>
                <a:gd name="T43" fmla="*/ 108 h 116"/>
                <a:gd name="T44" fmla="*/ 12 w 96"/>
                <a:gd name="T45" fmla="*/ 108 h 116"/>
                <a:gd name="T46" fmla="*/ 8 w 96"/>
                <a:gd name="T47" fmla="*/ 104 h 116"/>
                <a:gd name="T48" fmla="*/ 8 w 96"/>
                <a:gd name="T49" fmla="*/ 56 h 116"/>
                <a:gd name="T50" fmla="*/ 12 w 96"/>
                <a:gd name="T51" fmla="*/ 52 h 116"/>
                <a:gd name="T52" fmla="*/ 84 w 96"/>
                <a:gd name="T53" fmla="*/ 52 h 116"/>
                <a:gd name="T54" fmla="*/ 88 w 96"/>
                <a:gd name="T55" fmla="*/ 56 h 116"/>
                <a:gd name="T56" fmla="*/ 88 w 96"/>
                <a:gd name="T57" fmla="*/ 10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16">
                  <a:moveTo>
                    <a:pt x="84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11"/>
                    <a:pt x="61" y="0"/>
                    <a:pt x="48" y="0"/>
                  </a:cubicBezTo>
                  <a:cubicBezTo>
                    <a:pt x="35" y="0"/>
                    <a:pt x="24" y="11"/>
                    <a:pt x="24" y="2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5" y="44"/>
                    <a:pt x="0" y="49"/>
                    <a:pt x="0" y="5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1"/>
                    <a:pt x="5" y="116"/>
                    <a:pt x="12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91" y="116"/>
                    <a:pt x="96" y="111"/>
                    <a:pt x="96" y="104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49"/>
                    <a:pt x="91" y="44"/>
                    <a:pt x="84" y="44"/>
                  </a:cubicBezTo>
                  <a:close/>
                  <a:moveTo>
                    <a:pt x="32" y="25"/>
                  </a:moveTo>
                  <a:cubicBezTo>
                    <a:pt x="32" y="15"/>
                    <a:pt x="39" y="8"/>
                    <a:pt x="48" y="8"/>
                  </a:cubicBezTo>
                  <a:cubicBezTo>
                    <a:pt x="57" y="8"/>
                    <a:pt x="64" y="15"/>
                    <a:pt x="64" y="25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25"/>
                  </a:lnTo>
                  <a:close/>
                  <a:moveTo>
                    <a:pt x="88" y="104"/>
                  </a:moveTo>
                  <a:cubicBezTo>
                    <a:pt x="88" y="106"/>
                    <a:pt x="86" y="108"/>
                    <a:pt x="84" y="108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0" y="108"/>
                    <a:pt x="8" y="106"/>
                    <a:pt x="8" y="104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4"/>
                    <a:pt x="10" y="52"/>
                    <a:pt x="12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6" y="52"/>
                    <a:pt x="88" y="54"/>
                    <a:pt x="88" y="56"/>
                  </a:cubicBezTo>
                  <a:lnTo>
                    <a:pt x="88" y="104"/>
                  </a:lnTo>
                  <a:close/>
                </a:path>
              </a:pathLst>
            </a:custGeom>
            <a:solidFill>
              <a:srgbClr val="EC57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d-ID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0" name="Freeform 6"/>
            <p:cNvSpPr>
              <a:spLocks noEditPoints="1"/>
            </p:cNvSpPr>
            <p:nvPr/>
          </p:nvSpPr>
          <p:spPr bwMode="auto">
            <a:xfrm>
              <a:off x="9221788" y="1189038"/>
              <a:ext cx="74613" cy="112712"/>
            </a:xfrm>
            <a:custGeom>
              <a:avLst/>
              <a:gdLst>
                <a:gd name="T0" fmla="*/ 10 w 20"/>
                <a:gd name="T1" fmla="*/ 0 h 30"/>
                <a:gd name="T2" fmla="*/ 0 w 20"/>
                <a:gd name="T3" fmla="*/ 10 h 30"/>
                <a:gd name="T4" fmla="*/ 4 w 20"/>
                <a:gd name="T5" fmla="*/ 18 h 30"/>
                <a:gd name="T6" fmla="*/ 4 w 20"/>
                <a:gd name="T7" fmla="*/ 24 h 30"/>
                <a:gd name="T8" fmla="*/ 10 w 20"/>
                <a:gd name="T9" fmla="*/ 30 h 30"/>
                <a:gd name="T10" fmla="*/ 16 w 20"/>
                <a:gd name="T11" fmla="*/ 24 h 30"/>
                <a:gd name="T12" fmla="*/ 16 w 20"/>
                <a:gd name="T13" fmla="*/ 18 h 30"/>
                <a:gd name="T14" fmla="*/ 20 w 20"/>
                <a:gd name="T15" fmla="*/ 10 h 30"/>
                <a:gd name="T16" fmla="*/ 10 w 20"/>
                <a:gd name="T17" fmla="*/ 0 h 30"/>
                <a:gd name="T18" fmla="*/ 12 w 20"/>
                <a:gd name="T19" fmla="*/ 16 h 30"/>
                <a:gd name="T20" fmla="*/ 12 w 20"/>
                <a:gd name="T21" fmla="*/ 24 h 30"/>
                <a:gd name="T22" fmla="*/ 10 w 20"/>
                <a:gd name="T23" fmla="*/ 26 h 30"/>
                <a:gd name="T24" fmla="*/ 8 w 20"/>
                <a:gd name="T25" fmla="*/ 24 h 30"/>
                <a:gd name="T26" fmla="*/ 8 w 20"/>
                <a:gd name="T27" fmla="*/ 16 h 30"/>
                <a:gd name="T28" fmla="*/ 4 w 20"/>
                <a:gd name="T29" fmla="*/ 10 h 30"/>
                <a:gd name="T30" fmla="*/ 10 w 20"/>
                <a:gd name="T31" fmla="*/ 4 h 30"/>
                <a:gd name="T32" fmla="*/ 16 w 20"/>
                <a:gd name="T33" fmla="*/ 10 h 30"/>
                <a:gd name="T34" fmla="*/ 12 w 20"/>
                <a:gd name="T35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3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3"/>
                    <a:pt x="2" y="16"/>
                    <a:pt x="4" y="18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7"/>
                    <a:pt x="7" y="30"/>
                    <a:pt x="10" y="30"/>
                  </a:cubicBezTo>
                  <a:cubicBezTo>
                    <a:pt x="13" y="30"/>
                    <a:pt x="16" y="27"/>
                    <a:pt x="16" y="24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6"/>
                    <a:pt x="20" y="13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2" y="16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1" y="26"/>
                    <a:pt x="10" y="26"/>
                  </a:cubicBezTo>
                  <a:cubicBezTo>
                    <a:pt x="9" y="26"/>
                    <a:pt x="8" y="25"/>
                    <a:pt x="8" y="2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5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4" y="15"/>
                    <a:pt x="12" y="16"/>
                  </a:cubicBezTo>
                  <a:close/>
                </a:path>
              </a:pathLst>
            </a:custGeom>
            <a:solidFill>
              <a:srgbClr val="EC57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d-ID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205551" y="1490957"/>
            <a:ext cx="429351" cy="430764"/>
            <a:chOff x="10322316" y="657960"/>
            <a:chExt cx="482600" cy="484188"/>
          </a:xfrm>
          <a:solidFill>
            <a:srgbClr val="31A8DF"/>
          </a:solidFill>
        </p:grpSpPr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10450904" y="657960"/>
              <a:ext cx="222250" cy="320675"/>
            </a:xfrm>
            <a:custGeom>
              <a:avLst/>
              <a:gdLst>
                <a:gd name="T0" fmla="*/ 29 w 59"/>
                <a:gd name="T1" fmla="*/ 85 h 85"/>
                <a:gd name="T2" fmla="*/ 59 w 59"/>
                <a:gd name="T3" fmla="*/ 30 h 85"/>
                <a:gd name="T4" fmla="*/ 29 w 59"/>
                <a:gd name="T5" fmla="*/ 0 h 85"/>
                <a:gd name="T6" fmla="*/ 0 w 59"/>
                <a:gd name="T7" fmla="*/ 30 h 85"/>
                <a:gd name="T8" fmla="*/ 11 w 59"/>
                <a:gd name="T9" fmla="*/ 63 h 85"/>
                <a:gd name="T10" fmla="*/ 29 w 59"/>
                <a:gd name="T11" fmla="*/ 85 h 85"/>
                <a:gd name="T12" fmla="*/ 29 w 59"/>
                <a:gd name="T13" fmla="*/ 8 h 85"/>
                <a:gd name="T14" fmla="*/ 51 w 59"/>
                <a:gd name="T15" fmla="*/ 30 h 85"/>
                <a:gd name="T16" fmla="*/ 29 w 59"/>
                <a:gd name="T17" fmla="*/ 77 h 85"/>
                <a:gd name="T18" fmla="*/ 8 w 59"/>
                <a:gd name="T19" fmla="*/ 30 h 85"/>
                <a:gd name="T20" fmla="*/ 29 w 59"/>
                <a:gd name="T21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5">
                  <a:moveTo>
                    <a:pt x="29" y="85"/>
                  </a:moveTo>
                  <a:cubicBezTo>
                    <a:pt x="40" y="85"/>
                    <a:pt x="59" y="44"/>
                    <a:pt x="59" y="30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1"/>
                    <a:pt x="8" y="58"/>
                    <a:pt x="11" y="63"/>
                  </a:cubicBezTo>
                  <a:cubicBezTo>
                    <a:pt x="18" y="78"/>
                    <a:pt x="24" y="85"/>
                    <a:pt x="29" y="85"/>
                  </a:cubicBezTo>
                  <a:close/>
                  <a:moveTo>
                    <a:pt x="29" y="8"/>
                  </a:moveTo>
                  <a:cubicBezTo>
                    <a:pt x="41" y="8"/>
                    <a:pt x="51" y="18"/>
                    <a:pt x="51" y="30"/>
                  </a:cubicBezTo>
                  <a:cubicBezTo>
                    <a:pt x="51" y="44"/>
                    <a:pt x="35" y="73"/>
                    <a:pt x="29" y="77"/>
                  </a:cubicBezTo>
                  <a:cubicBezTo>
                    <a:pt x="24" y="73"/>
                    <a:pt x="8" y="44"/>
                    <a:pt x="8" y="30"/>
                  </a:cubicBezTo>
                  <a:cubicBezTo>
                    <a:pt x="8" y="18"/>
                    <a:pt x="18" y="8"/>
                    <a:pt x="29" y="8"/>
                  </a:cubicBezTo>
                  <a:close/>
                </a:path>
              </a:pathLst>
            </a:custGeom>
            <a:solidFill>
              <a:srgbClr val="FDB81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d-ID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3" name="Freeform 46"/>
            <p:cNvSpPr>
              <a:spLocks noEditPoints="1"/>
            </p:cNvSpPr>
            <p:nvPr/>
          </p:nvSpPr>
          <p:spPr bwMode="auto">
            <a:xfrm>
              <a:off x="10508054" y="710347"/>
              <a:ext cx="107950" cy="109538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0 h 29"/>
                <a:gd name="T4" fmla="*/ 0 w 29"/>
                <a:gd name="T5" fmla="*/ 15 h 29"/>
                <a:gd name="T6" fmla="*/ 14 w 29"/>
                <a:gd name="T7" fmla="*/ 29 h 29"/>
                <a:gd name="T8" fmla="*/ 29 w 29"/>
                <a:gd name="T9" fmla="*/ 15 h 29"/>
                <a:gd name="T10" fmla="*/ 4 w 29"/>
                <a:gd name="T11" fmla="*/ 15 h 29"/>
                <a:gd name="T12" fmla="*/ 14 w 29"/>
                <a:gd name="T13" fmla="*/ 4 h 29"/>
                <a:gd name="T14" fmla="*/ 25 w 29"/>
                <a:gd name="T15" fmla="*/ 15 h 29"/>
                <a:gd name="T16" fmla="*/ 14 w 29"/>
                <a:gd name="T17" fmla="*/ 25 h 29"/>
                <a:gd name="T18" fmla="*/ 4 w 29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9" y="6"/>
                    <a:pt x="23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ubicBezTo>
                    <a:pt x="23" y="29"/>
                    <a:pt x="29" y="23"/>
                    <a:pt x="29" y="15"/>
                  </a:cubicBezTo>
                  <a:close/>
                  <a:moveTo>
                    <a:pt x="4" y="15"/>
                  </a:moveTo>
                  <a:cubicBezTo>
                    <a:pt x="4" y="8"/>
                    <a:pt x="9" y="4"/>
                    <a:pt x="14" y="4"/>
                  </a:cubicBezTo>
                  <a:cubicBezTo>
                    <a:pt x="20" y="4"/>
                    <a:pt x="25" y="8"/>
                    <a:pt x="25" y="15"/>
                  </a:cubicBezTo>
                  <a:cubicBezTo>
                    <a:pt x="25" y="21"/>
                    <a:pt x="20" y="25"/>
                    <a:pt x="14" y="25"/>
                  </a:cubicBezTo>
                  <a:cubicBezTo>
                    <a:pt x="9" y="25"/>
                    <a:pt x="4" y="21"/>
                    <a:pt x="4" y="15"/>
                  </a:cubicBezTo>
                  <a:close/>
                </a:path>
              </a:pathLst>
            </a:custGeom>
            <a:solidFill>
              <a:srgbClr val="FDB81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d-ID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4" name="Freeform 47"/>
            <p:cNvSpPr>
              <a:spLocks/>
            </p:cNvSpPr>
            <p:nvPr/>
          </p:nvSpPr>
          <p:spPr bwMode="auto">
            <a:xfrm>
              <a:off x="10322316" y="778610"/>
              <a:ext cx="482600" cy="363538"/>
            </a:xfrm>
            <a:custGeom>
              <a:avLst/>
              <a:gdLst>
                <a:gd name="T0" fmla="*/ 126 w 128"/>
                <a:gd name="T1" fmla="*/ 1 h 96"/>
                <a:gd name="T2" fmla="*/ 123 w 128"/>
                <a:gd name="T3" fmla="*/ 1 h 96"/>
                <a:gd name="T4" fmla="*/ 97 w 128"/>
                <a:gd name="T5" fmla="*/ 7 h 96"/>
                <a:gd name="T6" fmla="*/ 94 w 128"/>
                <a:gd name="T7" fmla="*/ 12 h 96"/>
                <a:gd name="T8" fmla="*/ 99 w 128"/>
                <a:gd name="T9" fmla="*/ 15 h 96"/>
                <a:gd name="T10" fmla="*/ 120 w 128"/>
                <a:gd name="T11" fmla="*/ 10 h 96"/>
                <a:gd name="T12" fmla="*/ 120 w 128"/>
                <a:gd name="T13" fmla="*/ 80 h 96"/>
                <a:gd name="T14" fmla="*/ 87 w 128"/>
                <a:gd name="T15" fmla="*/ 87 h 96"/>
                <a:gd name="T16" fmla="*/ 87 w 128"/>
                <a:gd name="T17" fmla="*/ 38 h 96"/>
                <a:gd name="T18" fmla="*/ 85 w 128"/>
                <a:gd name="T19" fmla="*/ 36 h 96"/>
                <a:gd name="T20" fmla="*/ 83 w 128"/>
                <a:gd name="T21" fmla="*/ 38 h 96"/>
                <a:gd name="T22" fmla="*/ 83 w 128"/>
                <a:gd name="T23" fmla="*/ 87 h 96"/>
                <a:gd name="T24" fmla="*/ 43 w 128"/>
                <a:gd name="T25" fmla="*/ 73 h 96"/>
                <a:gd name="T26" fmla="*/ 43 w 128"/>
                <a:gd name="T27" fmla="*/ 38 h 96"/>
                <a:gd name="T28" fmla="*/ 41 w 128"/>
                <a:gd name="T29" fmla="*/ 36 h 96"/>
                <a:gd name="T30" fmla="*/ 39 w 128"/>
                <a:gd name="T31" fmla="*/ 38 h 96"/>
                <a:gd name="T32" fmla="*/ 39 w 128"/>
                <a:gd name="T33" fmla="*/ 73 h 96"/>
                <a:gd name="T34" fmla="*/ 8 w 128"/>
                <a:gd name="T35" fmla="*/ 86 h 96"/>
                <a:gd name="T36" fmla="*/ 8 w 128"/>
                <a:gd name="T37" fmla="*/ 16 h 96"/>
                <a:gd name="T38" fmla="*/ 29 w 128"/>
                <a:gd name="T39" fmla="*/ 8 h 96"/>
                <a:gd name="T40" fmla="*/ 31 w 128"/>
                <a:gd name="T41" fmla="*/ 3 h 96"/>
                <a:gd name="T42" fmla="*/ 26 w 128"/>
                <a:gd name="T43" fmla="*/ 0 h 96"/>
                <a:gd name="T44" fmla="*/ 3 w 128"/>
                <a:gd name="T45" fmla="*/ 10 h 96"/>
                <a:gd name="T46" fmla="*/ 0 w 128"/>
                <a:gd name="T47" fmla="*/ 14 h 96"/>
                <a:gd name="T48" fmla="*/ 0 w 128"/>
                <a:gd name="T49" fmla="*/ 92 h 96"/>
                <a:gd name="T50" fmla="*/ 2 w 128"/>
                <a:gd name="T51" fmla="*/ 95 h 96"/>
                <a:gd name="T52" fmla="*/ 4 w 128"/>
                <a:gd name="T53" fmla="*/ 96 h 96"/>
                <a:gd name="T54" fmla="*/ 6 w 128"/>
                <a:gd name="T55" fmla="*/ 96 h 96"/>
                <a:gd name="T56" fmla="*/ 41 w 128"/>
                <a:gd name="T57" fmla="*/ 81 h 96"/>
                <a:gd name="T58" fmla="*/ 84 w 128"/>
                <a:gd name="T59" fmla="*/ 96 h 96"/>
                <a:gd name="T60" fmla="*/ 87 w 128"/>
                <a:gd name="T61" fmla="*/ 96 h 96"/>
                <a:gd name="T62" fmla="*/ 125 w 128"/>
                <a:gd name="T63" fmla="*/ 87 h 96"/>
                <a:gd name="T64" fmla="*/ 128 w 128"/>
                <a:gd name="T65" fmla="*/ 83 h 96"/>
                <a:gd name="T66" fmla="*/ 128 w 128"/>
                <a:gd name="T67" fmla="*/ 4 h 96"/>
                <a:gd name="T68" fmla="*/ 126 w 128"/>
                <a:gd name="T6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96">
                  <a:moveTo>
                    <a:pt x="126" y="1"/>
                  </a:moveTo>
                  <a:cubicBezTo>
                    <a:pt x="125" y="1"/>
                    <a:pt x="124" y="0"/>
                    <a:pt x="123" y="1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5" y="7"/>
                    <a:pt x="94" y="10"/>
                    <a:pt x="94" y="12"/>
                  </a:cubicBezTo>
                  <a:cubicBezTo>
                    <a:pt x="95" y="14"/>
                    <a:pt x="97" y="15"/>
                    <a:pt x="99" y="15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7"/>
                    <a:pt x="86" y="36"/>
                    <a:pt x="85" y="36"/>
                  </a:cubicBezTo>
                  <a:cubicBezTo>
                    <a:pt x="84" y="36"/>
                    <a:pt x="83" y="37"/>
                    <a:pt x="83" y="38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7"/>
                    <a:pt x="42" y="36"/>
                    <a:pt x="41" y="36"/>
                  </a:cubicBezTo>
                  <a:cubicBezTo>
                    <a:pt x="40" y="36"/>
                    <a:pt x="39" y="37"/>
                    <a:pt x="39" y="38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7"/>
                    <a:pt x="32" y="5"/>
                    <a:pt x="31" y="3"/>
                  </a:cubicBezTo>
                  <a:cubicBezTo>
                    <a:pt x="30" y="1"/>
                    <a:pt x="28" y="0"/>
                    <a:pt x="26" y="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1" y="95"/>
                    <a:pt x="2" y="95"/>
                  </a:cubicBezTo>
                  <a:cubicBezTo>
                    <a:pt x="2" y="96"/>
                    <a:pt x="3" y="96"/>
                    <a:pt x="4" y="96"/>
                  </a:cubicBezTo>
                  <a:cubicBezTo>
                    <a:pt x="5" y="96"/>
                    <a:pt x="5" y="96"/>
                    <a:pt x="6" y="96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96"/>
                    <a:pt x="86" y="96"/>
                    <a:pt x="87" y="96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7" y="86"/>
                    <a:pt x="128" y="85"/>
                    <a:pt x="128" y="83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3"/>
                    <a:pt x="127" y="2"/>
                    <a:pt x="126" y="1"/>
                  </a:cubicBezTo>
                  <a:close/>
                </a:path>
              </a:pathLst>
            </a:custGeom>
            <a:solidFill>
              <a:srgbClr val="FDB81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d-ID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75" name="Freeform 13"/>
          <p:cNvSpPr>
            <a:spLocks noEditPoints="1"/>
          </p:cNvSpPr>
          <p:nvPr/>
        </p:nvSpPr>
        <p:spPr bwMode="auto">
          <a:xfrm>
            <a:off x="4987568" y="3764661"/>
            <a:ext cx="415780" cy="415779"/>
          </a:xfrm>
          <a:custGeom>
            <a:avLst/>
            <a:gdLst>
              <a:gd name="T0" fmla="*/ 341 w 2328"/>
              <a:gd name="T1" fmla="*/ 341 h 2328"/>
              <a:gd name="T2" fmla="*/ 341 w 2328"/>
              <a:gd name="T3" fmla="*/ 1987 h 2328"/>
              <a:gd name="T4" fmla="*/ 1987 w 2328"/>
              <a:gd name="T5" fmla="*/ 1987 h 2328"/>
              <a:gd name="T6" fmla="*/ 1987 w 2328"/>
              <a:gd name="T7" fmla="*/ 341 h 2328"/>
              <a:gd name="T8" fmla="*/ 2040 w 2328"/>
              <a:gd name="T9" fmla="*/ 637 h 2328"/>
              <a:gd name="T10" fmla="*/ 1640 w 2328"/>
              <a:gd name="T11" fmla="*/ 423 h 2328"/>
              <a:gd name="T12" fmla="*/ 1341 w 2328"/>
              <a:gd name="T13" fmla="*/ 157 h 2328"/>
              <a:gd name="T14" fmla="*/ 2040 w 2328"/>
              <a:gd name="T15" fmla="*/ 637 h 2328"/>
              <a:gd name="T16" fmla="*/ 1700 w 2328"/>
              <a:gd name="T17" fmla="*/ 1672 h 2328"/>
              <a:gd name="T18" fmla="*/ 2185 w 2328"/>
              <a:gd name="T19" fmla="*/ 1199 h 2328"/>
              <a:gd name="T20" fmla="*/ 1204 w 2328"/>
              <a:gd name="T21" fmla="*/ 2185 h 2328"/>
              <a:gd name="T22" fmla="*/ 1200 w 2328"/>
              <a:gd name="T23" fmla="*/ 1935 h 2328"/>
              <a:gd name="T24" fmla="*/ 1552 w 2328"/>
              <a:gd name="T25" fmla="*/ 1787 h 2328"/>
              <a:gd name="T26" fmla="*/ 775 w 2328"/>
              <a:gd name="T27" fmla="*/ 1787 h 2328"/>
              <a:gd name="T28" fmla="*/ 1128 w 2328"/>
              <a:gd name="T29" fmla="*/ 1935 h 2328"/>
              <a:gd name="T30" fmla="*/ 1124 w 2328"/>
              <a:gd name="T31" fmla="*/ 2185 h 2328"/>
              <a:gd name="T32" fmla="*/ 229 w 2328"/>
              <a:gd name="T33" fmla="*/ 751 h 2328"/>
              <a:gd name="T34" fmla="*/ 532 w 2328"/>
              <a:gd name="T35" fmla="*/ 991 h 2328"/>
              <a:gd name="T36" fmla="*/ 143 w 2328"/>
              <a:gd name="T37" fmla="*/ 1129 h 2328"/>
              <a:gd name="T38" fmla="*/ 1124 w 2328"/>
              <a:gd name="T39" fmla="*/ 143 h 2328"/>
              <a:gd name="T40" fmla="*/ 1128 w 2328"/>
              <a:gd name="T41" fmla="*/ 518 h 2328"/>
              <a:gd name="T42" fmla="*/ 1124 w 2328"/>
              <a:gd name="T43" fmla="*/ 143 h 2328"/>
              <a:gd name="T44" fmla="*/ 1478 w 2328"/>
              <a:gd name="T45" fmla="*/ 533 h 2328"/>
              <a:gd name="T46" fmla="*/ 1200 w 2328"/>
              <a:gd name="T47" fmla="*/ 143 h 2328"/>
              <a:gd name="T48" fmla="*/ 1513 w 2328"/>
              <a:gd name="T49" fmla="*/ 478 h 2328"/>
              <a:gd name="T50" fmla="*/ 1467 w 2328"/>
              <a:gd name="T51" fmla="*/ 624 h 2328"/>
              <a:gd name="T52" fmla="*/ 1661 w 2328"/>
              <a:gd name="T53" fmla="*/ 772 h 2328"/>
              <a:gd name="T54" fmla="*/ 1200 w 2328"/>
              <a:gd name="T55" fmla="*/ 1129 h 2328"/>
              <a:gd name="T56" fmla="*/ 1720 w 2328"/>
              <a:gd name="T57" fmla="*/ 598 h 2328"/>
              <a:gd name="T58" fmla="*/ 1560 w 2328"/>
              <a:gd name="T59" fmla="*/ 598 h 2328"/>
              <a:gd name="T60" fmla="*/ 1720 w 2328"/>
              <a:gd name="T61" fmla="*/ 598 h 2328"/>
              <a:gd name="T62" fmla="*/ 1128 w 2328"/>
              <a:gd name="T63" fmla="*/ 1129 h 2328"/>
              <a:gd name="T64" fmla="*/ 611 w 2328"/>
              <a:gd name="T65" fmla="*/ 997 h 2328"/>
              <a:gd name="T66" fmla="*/ 1128 w 2328"/>
              <a:gd name="T67" fmla="*/ 610 h 2328"/>
              <a:gd name="T68" fmla="*/ 560 w 2328"/>
              <a:gd name="T69" fmla="*/ 1244 h 2328"/>
              <a:gd name="T70" fmla="*/ 560 w 2328"/>
              <a:gd name="T71" fmla="*/ 1084 h 2328"/>
              <a:gd name="T72" fmla="*/ 143 w 2328"/>
              <a:gd name="T73" fmla="*/ 1199 h 2328"/>
              <a:gd name="T74" fmla="*/ 532 w 2328"/>
              <a:gd name="T75" fmla="*/ 1337 h 2328"/>
              <a:gd name="T76" fmla="*/ 229 w 2328"/>
              <a:gd name="T77" fmla="*/ 1577 h 2328"/>
              <a:gd name="T78" fmla="*/ 611 w 2328"/>
              <a:gd name="T79" fmla="*/ 1331 h 2328"/>
              <a:gd name="T80" fmla="*/ 1128 w 2328"/>
              <a:gd name="T81" fmla="*/ 1199 h 2328"/>
              <a:gd name="T82" fmla="*/ 996 w 2328"/>
              <a:gd name="T83" fmla="*/ 1713 h 2328"/>
              <a:gd name="T84" fmla="*/ 611 w 2328"/>
              <a:gd name="T85" fmla="*/ 1331 h 2328"/>
              <a:gd name="T86" fmla="*/ 1164 w 2328"/>
              <a:gd name="T87" fmla="*/ 1844 h 2328"/>
              <a:gd name="T88" fmla="*/ 1164 w 2328"/>
              <a:gd name="T89" fmla="*/ 1684 h 2328"/>
              <a:gd name="T90" fmla="*/ 1331 w 2328"/>
              <a:gd name="T91" fmla="*/ 1713 h 2328"/>
              <a:gd name="T92" fmla="*/ 1200 w 2328"/>
              <a:gd name="T93" fmla="*/ 1199 h 2328"/>
              <a:gd name="T94" fmla="*/ 1606 w 2328"/>
              <a:gd name="T95" fmla="*/ 1687 h 2328"/>
              <a:gd name="T96" fmla="*/ 1807 w 2328"/>
              <a:gd name="T97" fmla="*/ 1129 h 2328"/>
              <a:gd name="T98" fmla="*/ 1798 w 2328"/>
              <a:gd name="T99" fmla="*/ 674 h 2328"/>
              <a:gd name="T100" fmla="*/ 2185 w 2328"/>
              <a:gd name="T101" fmla="*/ 1129 h 2328"/>
              <a:gd name="T102" fmla="*/ 441 w 2328"/>
              <a:gd name="T103" fmla="*/ 441 h 2328"/>
              <a:gd name="T104" fmla="*/ 688 w 2328"/>
              <a:gd name="T105" fmla="*/ 534 h 2328"/>
              <a:gd name="T106" fmla="*/ 288 w 2328"/>
              <a:gd name="T107" fmla="*/ 637 h 2328"/>
              <a:gd name="T108" fmla="*/ 288 w 2328"/>
              <a:gd name="T109" fmla="*/ 1690 h 2328"/>
              <a:gd name="T110" fmla="*/ 688 w 2328"/>
              <a:gd name="T111" fmla="*/ 1794 h 2328"/>
              <a:gd name="T112" fmla="*/ 441 w 2328"/>
              <a:gd name="T113" fmla="*/ 1886 h 2328"/>
              <a:gd name="T114" fmla="*/ 1886 w 2328"/>
              <a:gd name="T115" fmla="*/ 1886 h 2328"/>
              <a:gd name="T116" fmla="*/ 1640 w 2328"/>
              <a:gd name="T117" fmla="*/ 1794 h 2328"/>
              <a:gd name="T118" fmla="*/ 2040 w 2328"/>
              <a:gd name="T119" fmla="*/ 1690 h 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28" h="2328">
                <a:moveTo>
                  <a:pt x="1164" y="0"/>
                </a:moveTo>
                <a:cubicBezTo>
                  <a:pt x="853" y="0"/>
                  <a:pt x="561" y="121"/>
                  <a:pt x="341" y="341"/>
                </a:cubicBezTo>
                <a:cubicBezTo>
                  <a:pt x="121" y="560"/>
                  <a:pt x="0" y="853"/>
                  <a:pt x="0" y="1164"/>
                </a:cubicBezTo>
                <a:cubicBezTo>
                  <a:pt x="0" y="1475"/>
                  <a:pt x="121" y="1767"/>
                  <a:pt x="341" y="1987"/>
                </a:cubicBezTo>
                <a:cubicBezTo>
                  <a:pt x="561" y="2207"/>
                  <a:pt x="853" y="2328"/>
                  <a:pt x="1164" y="2328"/>
                </a:cubicBezTo>
                <a:cubicBezTo>
                  <a:pt x="1475" y="2328"/>
                  <a:pt x="1767" y="2207"/>
                  <a:pt x="1987" y="1987"/>
                </a:cubicBezTo>
                <a:cubicBezTo>
                  <a:pt x="2207" y="1767"/>
                  <a:pt x="2328" y="1475"/>
                  <a:pt x="2328" y="1164"/>
                </a:cubicBezTo>
                <a:cubicBezTo>
                  <a:pt x="2328" y="853"/>
                  <a:pt x="2207" y="560"/>
                  <a:pt x="1987" y="341"/>
                </a:cubicBezTo>
                <a:cubicBezTo>
                  <a:pt x="1767" y="121"/>
                  <a:pt x="1475" y="0"/>
                  <a:pt x="1164" y="0"/>
                </a:cubicBezTo>
                <a:close/>
                <a:moveTo>
                  <a:pt x="2040" y="637"/>
                </a:moveTo>
                <a:cubicBezTo>
                  <a:pt x="1966" y="617"/>
                  <a:pt x="1890" y="598"/>
                  <a:pt x="1815" y="583"/>
                </a:cubicBezTo>
                <a:cubicBezTo>
                  <a:pt x="1807" y="493"/>
                  <a:pt x="1732" y="423"/>
                  <a:pt x="1640" y="423"/>
                </a:cubicBezTo>
                <a:cubicBezTo>
                  <a:pt x="1619" y="423"/>
                  <a:pt x="1598" y="427"/>
                  <a:pt x="1579" y="434"/>
                </a:cubicBezTo>
                <a:cubicBezTo>
                  <a:pt x="1512" y="335"/>
                  <a:pt x="1433" y="243"/>
                  <a:pt x="1341" y="157"/>
                </a:cubicBezTo>
                <a:cubicBezTo>
                  <a:pt x="1547" y="193"/>
                  <a:pt x="1736" y="291"/>
                  <a:pt x="1886" y="441"/>
                </a:cubicBezTo>
                <a:cubicBezTo>
                  <a:pt x="1946" y="501"/>
                  <a:pt x="1998" y="567"/>
                  <a:pt x="2040" y="637"/>
                </a:cubicBezTo>
                <a:close/>
                <a:moveTo>
                  <a:pt x="2099" y="1577"/>
                </a:moveTo>
                <a:cubicBezTo>
                  <a:pt x="1968" y="1617"/>
                  <a:pt x="1835" y="1649"/>
                  <a:pt x="1700" y="1672"/>
                </a:cubicBezTo>
                <a:cubicBezTo>
                  <a:pt x="1767" y="1520"/>
                  <a:pt x="1802" y="1362"/>
                  <a:pt x="1807" y="1199"/>
                </a:cubicBezTo>
                <a:cubicBezTo>
                  <a:pt x="2185" y="1199"/>
                  <a:pt x="2185" y="1199"/>
                  <a:pt x="2185" y="1199"/>
                </a:cubicBezTo>
                <a:cubicBezTo>
                  <a:pt x="2181" y="1331"/>
                  <a:pt x="2151" y="1459"/>
                  <a:pt x="2099" y="1577"/>
                </a:cubicBezTo>
                <a:close/>
                <a:moveTo>
                  <a:pt x="1204" y="2185"/>
                </a:moveTo>
                <a:cubicBezTo>
                  <a:pt x="1202" y="2185"/>
                  <a:pt x="1201" y="2185"/>
                  <a:pt x="1200" y="2185"/>
                </a:cubicBezTo>
                <a:cubicBezTo>
                  <a:pt x="1200" y="1935"/>
                  <a:pt x="1200" y="1935"/>
                  <a:pt x="1200" y="1935"/>
                </a:cubicBezTo>
                <a:cubicBezTo>
                  <a:pt x="1265" y="1921"/>
                  <a:pt x="1318" y="1870"/>
                  <a:pt x="1334" y="1805"/>
                </a:cubicBezTo>
                <a:cubicBezTo>
                  <a:pt x="1407" y="1802"/>
                  <a:pt x="1480" y="1795"/>
                  <a:pt x="1552" y="1787"/>
                </a:cubicBezTo>
                <a:cubicBezTo>
                  <a:pt x="1465" y="1934"/>
                  <a:pt x="1348" y="2067"/>
                  <a:pt x="1204" y="2185"/>
                </a:cubicBezTo>
                <a:close/>
                <a:moveTo>
                  <a:pt x="775" y="1787"/>
                </a:moveTo>
                <a:cubicBezTo>
                  <a:pt x="848" y="1795"/>
                  <a:pt x="921" y="1802"/>
                  <a:pt x="994" y="1805"/>
                </a:cubicBezTo>
                <a:cubicBezTo>
                  <a:pt x="1010" y="1870"/>
                  <a:pt x="1062" y="1921"/>
                  <a:pt x="1128" y="1935"/>
                </a:cubicBezTo>
                <a:cubicBezTo>
                  <a:pt x="1128" y="2185"/>
                  <a:pt x="1128" y="2185"/>
                  <a:pt x="1128" y="2185"/>
                </a:cubicBezTo>
                <a:cubicBezTo>
                  <a:pt x="1127" y="2185"/>
                  <a:pt x="1125" y="2185"/>
                  <a:pt x="1124" y="2185"/>
                </a:cubicBezTo>
                <a:cubicBezTo>
                  <a:pt x="980" y="2067"/>
                  <a:pt x="863" y="1934"/>
                  <a:pt x="775" y="1787"/>
                </a:cubicBezTo>
                <a:close/>
                <a:moveTo>
                  <a:pt x="229" y="751"/>
                </a:moveTo>
                <a:cubicBezTo>
                  <a:pt x="360" y="710"/>
                  <a:pt x="493" y="678"/>
                  <a:pt x="627" y="655"/>
                </a:cubicBezTo>
                <a:cubicBezTo>
                  <a:pt x="580" y="764"/>
                  <a:pt x="548" y="876"/>
                  <a:pt x="532" y="991"/>
                </a:cubicBezTo>
                <a:cubicBezTo>
                  <a:pt x="460" y="1002"/>
                  <a:pt x="403" y="1058"/>
                  <a:pt x="388" y="1129"/>
                </a:cubicBezTo>
                <a:cubicBezTo>
                  <a:pt x="143" y="1129"/>
                  <a:pt x="143" y="1129"/>
                  <a:pt x="143" y="1129"/>
                </a:cubicBezTo>
                <a:cubicBezTo>
                  <a:pt x="147" y="996"/>
                  <a:pt x="177" y="869"/>
                  <a:pt x="229" y="751"/>
                </a:cubicBezTo>
                <a:close/>
                <a:moveTo>
                  <a:pt x="1124" y="143"/>
                </a:moveTo>
                <a:cubicBezTo>
                  <a:pt x="1125" y="143"/>
                  <a:pt x="1127" y="143"/>
                  <a:pt x="1128" y="143"/>
                </a:cubicBezTo>
                <a:cubicBezTo>
                  <a:pt x="1128" y="518"/>
                  <a:pt x="1128" y="518"/>
                  <a:pt x="1128" y="518"/>
                </a:cubicBezTo>
                <a:cubicBezTo>
                  <a:pt x="1010" y="519"/>
                  <a:pt x="892" y="527"/>
                  <a:pt x="775" y="541"/>
                </a:cubicBezTo>
                <a:cubicBezTo>
                  <a:pt x="863" y="394"/>
                  <a:pt x="980" y="260"/>
                  <a:pt x="1124" y="143"/>
                </a:cubicBezTo>
                <a:close/>
                <a:moveTo>
                  <a:pt x="1513" y="478"/>
                </a:moveTo>
                <a:cubicBezTo>
                  <a:pt x="1498" y="494"/>
                  <a:pt x="1486" y="512"/>
                  <a:pt x="1478" y="533"/>
                </a:cubicBezTo>
                <a:cubicBezTo>
                  <a:pt x="1386" y="524"/>
                  <a:pt x="1293" y="519"/>
                  <a:pt x="1200" y="518"/>
                </a:cubicBezTo>
                <a:cubicBezTo>
                  <a:pt x="1200" y="143"/>
                  <a:pt x="1200" y="143"/>
                  <a:pt x="1200" y="143"/>
                </a:cubicBezTo>
                <a:cubicBezTo>
                  <a:pt x="1201" y="143"/>
                  <a:pt x="1202" y="143"/>
                  <a:pt x="1204" y="143"/>
                </a:cubicBezTo>
                <a:cubicBezTo>
                  <a:pt x="1327" y="243"/>
                  <a:pt x="1431" y="356"/>
                  <a:pt x="1513" y="478"/>
                </a:cubicBezTo>
                <a:close/>
                <a:moveTo>
                  <a:pt x="1200" y="610"/>
                </a:moveTo>
                <a:cubicBezTo>
                  <a:pt x="1289" y="611"/>
                  <a:pt x="1379" y="616"/>
                  <a:pt x="1467" y="624"/>
                </a:cubicBezTo>
                <a:cubicBezTo>
                  <a:pt x="1480" y="708"/>
                  <a:pt x="1553" y="773"/>
                  <a:pt x="1640" y="773"/>
                </a:cubicBezTo>
                <a:cubicBezTo>
                  <a:pt x="1647" y="773"/>
                  <a:pt x="1654" y="772"/>
                  <a:pt x="1661" y="772"/>
                </a:cubicBezTo>
                <a:cubicBezTo>
                  <a:pt x="1702" y="887"/>
                  <a:pt x="1724" y="1007"/>
                  <a:pt x="1728" y="1129"/>
                </a:cubicBezTo>
                <a:cubicBezTo>
                  <a:pt x="1200" y="1129"/>
                  <a:pt x="1200" y="1129"/>
                  <a:pt x="1200" y="1129"/>
                </a:cubicBezTo>
                <a:lnTo>
                  <a:pt x="1200" y="610"/>
                </a:lnTo>
                <a:close/>
                <a:moveTo>
                  <a:pt x="1720" y="598"/>
                </a:moveTo>
                <a:cubicBezTo>
                  <a:pt x="1720" y="642"/>
                  <a:pt x="1684" y="678"/>
                  <a:pt x="1640" y="678"/>
                </a:cubicBezTo>
                <a:cubicBezTo>
                  <a:pt x="1596" y="678"/>
                  <a:pt x="1560" y="642"/>
                  <a:pt x="1560" y="598"/>
                </a:cubicBezTo>
                <a:cubicBezTo>
                  <a:pt x="1560" y="554"/>
                  <a:pt x="1596" y="518"/>
                  <a:pt x="1640" y="518"/>
                </a:cubicBezTo>
                <a:cubicBezTo>
                  <a:pt x="1684" y="518"/>
                  <a:pt x="1720" y="554"/>
                  <a:pt x="1720" y="598"/>
                </a:cubicBezTo>
                <a:close/>
                <a:moveTo>
                  <a:pt x="1128" y="610"/>
                </a:moveTo>
                <a:cubicBezTo>
                  <a:pt x="1128" y="1129"/>
                  <a:pt x="1128" y="1129"/>
                  <a:pt x="1128" y="1129"/>
                </a:cubicBezTo>
                <a:cubicBezTo>
                  <a:pt x="731" y="1129"/>
                  <a:pt x="731" y="1129"/>
                  <a:pt x="731" y="1129"/>
                </a:cubicBezTo>
                <a:cubicBezTo>
                  <a:pt x="719" y="1066"/>
                  <a:pt x="672" y="1015"/>
                  <a:pt x="611" y="997"/>
                </a:cubicBezTo>
                <a:cubicBezTo>
                  <a:pt x="629" y="874"/>
                  <a:pt x="666" y="755"/>
                  <a:pt x="722" y="641"/>
                </a:cubicBezTo>
                <a:cubicBezTo>
                  <a:pt x="856" y="622"/>
                  <a:pt x="992" y="612"/>
                  <a:pt x="1128" y="610"/>
                </a:cubicBezTo>
                <a:close/>
                <a:moveTo>
                  <a:pt x="640" y="1164"/>
                </a:moveTo>
                <a:cubicBezTo>
                  <a:pt x="640" y="1208"/>
                  <a:pt x="604" y="1244"/>
                  <a:pt x="560" y="1244"/>
                </a:cubicBezTo>
                <a:cubicBezTo>
                  <a:pt x="516" y="1244"/>
                  <a:pt x="480" y="1208"/>
                  <a:pt x="480" y="1164"/>
                </a:cubicBezTo>
                <a:cubicBezTo>
                  <a:pt x="480" y="1120"/>
                  <a:pt x="516" y="1084"/>
                  <a:pt x="560" y="1084"/>
                </a:cubicBezTo>
                <a:cubicBezTo>
                  <a:pt x="604" y="1084"/>
                  <a:pt x="640" y="1120"/>
                  <a:pt x="640" y="1164"/>
                </a:cubicBezTo>
                <a:close/>
                <a:moveTo>
                  <a:pt x="143" y="1199"/>
                </a:moveTo>
                <a:cubicBezTo>
                  <a:pt x="388" y="1199"/>
                  <a:pt x="388" y="1199"/>
                  <a:pt x="388" y="1199"/>
                </a:cubicBezTo>
                <a:cubicBezTo>
                  <a:pt x="403" y="1270"/>
                  <a:pt x="460" y="1325"/>
                  <a:pt x="532" y="1337"/>
                </a:cubicBezTo>
                <a:cubicBezTo>
                  <a:pt x="548" y="1451"/>
                  <a:pt x="580" y="1563"/>
                  <a:pt x="627" y="1672"/>
                </a:cubicBezTo>
                <a:cubicBezTo>
                  <a:pt x="493" y="1649"/>
                  <a:pt x="360" y="1617"/>
                  <a:pt x="229" y="1577"/>
                </a:cubicBezTo>
                <a:cubicBezTo>
                  <a:pt x="177" y="1459"/>
                  <a:pt x="147" y="1331"/>
                  <a:pt x="143" y="1199"/>
                </a:cubicBezTo>
                <a:close/>
                <a:moveTo>
                  <a:pt x="611" y="1331"/>
                </a:moveTo>
                <a:cubicBezTo>
                  <a:pt x="672" y="1312"/>
                  <a:pt x="719" y="1262"/>
                  <a:pt x="731" y="1199"/>
                </a:cubicBezTo>
                <a:cubicBezTo>
                  <a:pt x="1128" y="1199"/>
                  <a:pt x="1128" y="1199"/>
                  <a:pt x="1128" y="1199"/>
                </a:cubicBezTo>
                <a:cubicBezTo>
                  <a:pt x="1128" y="1592"/>
                  <a:pt x="1128" y="1592"/>
                  <a:pt x="1128" y="1592"/>
                </a:cubicBezTo>
                <a:cubicBezTo>
                  <a:pt x="1065" y="1605"/>
                  <a:pt x="1015" y="1652"/>
                  <a:pt x="996" y="1713"/>
                </a:cubicBezTo>
                <a:cubicBezTo>
                  <a:pt x="904" y="1708"/>
                  <a:pt x="813" y="1700"/>
                  <a:pt x="722" y="1687"/>
                </a:cubicBezTo>
                <a:cubicBezTo>
                  <a:pt x="666" y="1572"/>
                  <a:pt x="629" y="1453"/>
                  <a:pt x="611" y="1331"/>
                </a:cubicBezTo>
                <a:close/>
                <a:moveTo>
                  <a:pt x="1244" y="1764"/>
                </a:moveTo>
                <a:cubicBezTo>
                  <a:pt x="1244" y="1808"/>
                  <a:pt x="1208" y="1844"/>
                  <a:pt x="1164" y="1844"/>
                </a:cubicBezTo>
                <a:cubicBezTo>
                  <a:pt x="1120" y="1844"/>
                  <a:pt x="1084" y="1808"/>
                  <a:pt x="1084" y="1764"/>
                </a:cubicBezTo>
                <a:cubicBezTo>
                  <a:pt x="1084" y="1720"/>
                  <a:pt x="1120" y="1684"/>
                  <a:pt x="1164" y="1684"/>
                </a:cubicBezTo>
                <a:cubicBezTo>
                  <a:pt x="1208" y="1684"/>
                  <a:pt x="1244" y="1720"/>
                  <a:pt x="1244" y="1764"/>
                </a:cubicBezTo>
                <a:close/>
                <a:moveTo>
                  <a:pt x="1331" y="1713"/>
                </a:moveTo>
                <a:cubicBezTo>
                  <a:pt x="1313" y="1652"/>
                  <a:pt x="1262" y="1605"/>
                  <a:pt x="1200" y="1592"/>
                </a:cubicBezTo>
                <a:cubicBezTo>
                  <a:pt x="1200" y="1199"/>
                  <a:pt x="1200" y="1199"/>
                  <a:pt x="1200" y="1199"/>
                </a:cubicBezTo>
                <a:cubicBezTo>
                  <a:pt x="1728" y="1199"/>
                  <a:pt x="1728" y="1199"/>
                  <a:pt x="1728" y="1199"/>
                </a:cubicBezTo>
                <a:cubicBezTo>
                  <a:pt x="1723" y="1367"/>
                  <a:pt x="1682" y="1531"/>
                  <a:pt x="1606" y="1687"/>
                </a:cubicBezTo>
                <a:cubicBezTo>
                  <a:pt x="1515" y="1700"/>
                  <a:pt x="1424" y="1708"/>
                  <a:pt x="1331" y="1713"/>
                </a:cubicBezTo>
                <a:close/>
                <a:moveTo>
                  <a:pt x="1807" y="1129"/>
                </a:moveTo>
                <a:cubicBezTo>
                  <a:pt x="1803" y="997"/>
                  <a:pt x="1779" y="869"/>
                  <a:pt x="1736" y="745"/>
                </a:cubicBezTo>
                <a:cubicBezTo>
                  <a:pt x="1762" y="727"/>
                  <a:pt x="1784" y="703"/>
                  <a:pt x="1798" y="674"/>
                </a:cubicBezTo>
                <a:cubicBezTo>
                  <a:pt x="1900" y="694"/>
                  <a:pt x="2000" y="720"/>
                  <a:pt x="2099" y="751"/>
                </a:cubicBezTo>
                <a:cubicBezTo>
                  <a:pt x="2151" y="869"/>
                  <a:pt x="2181" y="996"/>
                  <a:pt x="2185" y="1129"/>
                </a:cubicBezTo>
                <a:lnTo>
                  <a:pt x="1807" y="1129"/>
                </a:lnTo>
                <a:close/>
                <a:moveTo>
                  <a:pt x="441" y="441"/>
                </a:moveTo>
                <a:cubicBezTo>
                  <a:pt x="592" y="291"/>
                  <a:pt x="781" y="193"/>
                  <a:pt x="987" y="157"/>
                </a:cubicBezTo>
                <a:cubicBezTo>
                  <a:pt x="865" y="271"/>
                  <a:pt x="765" y="397"/>
                  <a:pt x="688" y="534"/>
                </a:cubicBezTo>
                <a:cubicBezTo>
                  <a:pt x="684" y="541"/>
                  <a:pt x="680" y="547"/>
                  <a:pt x="677" y="554"/>
                </a:cubicBezTo>
                <a:cubicBezTo>
                  <a:pt x="546" y="574"/>
                  <a:pt x="416" y="602"/>
                  <a:pt x="288" y="637"/>
                </a:cubicBezTo>
                <a:cubicBezTo>
                  <a:pt x="330" y="567"/>
                  <a:pt x="382" y="501"/>
                  <a:pt x="441" y="441"/>
                </a:cubicBezTo>
                <a:close/>
                <a:moveTo>
                  <a:pt x="288" y="1690"/>
                </a:moveTo>
                <a:cubicBezTo>
                  <a:pt x="416" y="1726"/>
                  <a:pt x="546" y="1754"/>
                  <a:pt x="677" y="1773"/>
                </a:cubicBezTo>
                <a:cubicBezTo>
                  <a:pt x="680" y="1780"/>
                  <a:pt x="684" y="1787"/>
                  <a:pt x="688" y="1794"/>
                </a:cubicBezTo>
                <a:cubicBezTo>
                  <a:pt x="765" y="1931"/>
                  <a:pt x="865" y="2057"/>
                  <a:pt x="987" y="2170"/>
                </a:cubicBezTo>
                <a:cubicBezTo>
                  <a:pt x="781" y="2134"/>
                  <a:pt x="592" y="2037"/>
                  <a:pt x="441" y="1886"/>
                </a:cubicBezTo>
                <a:cubicBezTo>
                  <a:pt x="382" y="1827"/>
                  <a:pt x="330" y="1761"/>
                  <a:pt x="288" y="1690"/>
                </a:cubicBezTo>
                <a:close/>
                <a:moveTo>
                  <a:pt x="1886" y="1886"/>
                </a:moveTo>
                <a:cubicBezTo>
                  <a:pt x="1736" y="2037"/>
                  <a:pt x="1547" y="2135"/>
                  <a:pt x="1341" y="2170"/>
                </a:cubicBezTo>
                <a:cubicBezTo>
                  <a:pt x="1463" y="2057"/>
                  <a:pt x="1563" y="1931"/>
                  <a:pt x="1640" y="1794"/>
                </a:cubicBezTo>
                <a:cubicBezTo>
                  <a:pt x="1644" y="1787"/>
                  <a:pt x="1647" y="1780"/>
                  <a:pt x="1651" y="1773"/>
                </a:cubicBezTo>
                <a:cubicBezTo>
                  <a:pt x="1782" y="1754"/>
                  <a:pt x="1912" y="1726"/>
                  <a:pt x="2040" y="1690"/>
                </a:cubicBezTo>
                <a:cubicBezTo>
                  <a:pt x="1998" y="1761"/>
                  <a:pt x="1946" y="1827"/>
                  <a:pt x="1886" y="1886"/>
                </a:cubicBezTo>
                <a:close/>
              </a:path>
            </a:pathLst>
          </a:custGeom>
          <a:solidFill>
            <a:srgbClr val="31A8D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d-ID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91500" y="2238087"/>
            <a:ext cx="3821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srgbClr val="F63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buenas prácticas y casos de éxito a nivel internacional</a:t>
            </a:r>
            <a:endParaRPr lang="id-ID" sz="1600" dirty="0">
              <a:solidFill>
                <a:srgbClr val="F632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73436" y="1815896"/>
            <a:ext cx="294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srgbClr val="F63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Colaboración interuniversitaria iberoamericana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216649" y="4207023"/>
            <a:ext cx="3523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d-ID" sz="1600" dirty="0">
                <a:solidFill>
                  <a:srgbClr val="F63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conjuntos internacionales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72232" y="3593812"/>
            <a:ext cx="284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srgbClr val="F632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Estudios nacionales e internacionales</a:t>
            </a:r>
          </a:p>
        </p:txBody>
      </p:sp>
      <p:sp>
        <p:nvSpPr>
          <p:cNvPr id="83" name="TextBox 80"/>
          <p:cNvSpPr txBox="1"/>
          <p:nvPr/>
        </p:nvSpPr>
        <p:spPr>
          <a:xfrm>
            <a:off x="6280591" y="4548614"/>
            <a:ext cx="3378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Obtención de financiación en proyectos Latinoamérica – Europa.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Compartición de herramientas y soluciones que apoyen a las unidades de emprendimiento.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0"/>
          <p:cNvSpPr txBox="1"/>
          <p:nvPr/>
        </p:nvSpPr>
        <p:spPr>
          <a:xfrm>
            <a:off x="566840" y="4124538"/>
            <a:ext cx="2621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s-ES" sz="12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rankings de universidades, comparación de sistemas universitarios completos</a:t>
            </a:r>
          </a:p>
          <a:p>
            <a:pPr marL="171450" indent="-171450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78CBE923-20EF-466D-9467-82C6530ABFD6}"/>
              </a:ext>
            </a:extLst>
          </p:cNvPr>
          <p:cNvSpPr txBox="1"/>
          <p:nvPr/>
        </p:nvSpPr>
        <p:spPr>
          <a:xfrm>
            <a:off x="10587965" y="6489700"/>
            <a:ext cx="1455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www.metaredx.org</a:t>
            </a:r>
          </a:p>
        </p:txBody>
      </p:sp>
    </p:spTree>
    <p:extLst>
      <p:ext uri="{BB962C8B-B14F-4D97-AF65-F5344CB8AC3E}">
        <p14:creationId xmlns:p14="http://schemas.microsoft.com/office/powerpoint/2010/main" val="12704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3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8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3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8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3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75" grpId="0" animBg="1"/>
      <p:bldP spid="76" grpId="0"/>
      <p:bldP spid="78" grpId="0"/>
      <p:bldP spid="80" grpId="0"/>
      <p:bldP spid="82" grpId="0"/>
      <p:bldP spid="83" grpId="0"/>
      <p:bldP spid="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Gracias por su atención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3CD9EC7-30CC-4062-854D-D8D474E3687F}"/>
              </a:ext>
            </a:extLst>
          </p:cNvPr>
          <p:cNvSpPr/>
          <p:nvPr/>
        </p:nvSpPr>
        <p:spPr>
          <a:xfrm>
            <a:off x="4790066" y="5413520"/>
            <a:ext cx="2765246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1100" dirty="0">
                <a:solidFill>
                  <a:srgbClr val="E7E6E6"/>
                </a:solidFill>
                <a:latin typeface="calibri"/>
              </a:rPr>
              <a:t>arubio@um.es</a:t>
            </a: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3">
            <a:extLst>
              <a:ext uri="{FF2B5EF4-FFF2-40B4-BE49-F238E27FC236}">
                <a16:creationId xmlns:a16="http://schemas.microsoft.com/office/drawing/2014/main" id="{08360D71-9364-497A-88A1-A5960F309CB5}"/>
              </a:ext>
            </a:extLst>
          </p:cNvPr>
          <p:cNvSpPr txBox="1"/>
          <p:nvPr/>
        </p:nvSpPr>
        <p:spPr>
          <a:xfrm>
            <a:off x="4790066" y="4287060"/>
            <a:ext cx="268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schemeClr val="bg1"/>
                </a:solidFill>
              </a:rPr>
              <a:t>Alicia Rubio Bañón</a:t>
            </a:r>
            <a:endParaRPr lang="id-ID" sz="1600" b="1" dirty="0">
              <a:solidFill>
                <a:schemeClr val="bg1"/>
              </a:solidFill>
              <a:latin typeface="ubuntu"/>
            </a:endParaRPr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id="{76F9D199-D63F-4A6F-B02F-04DA41852CEE}"/>
              </a:ext>
            </a:extLst>
          </p:cNvPr>
          <p:cNvSpPr txBox="1"/>
          <p:nvPr/>
        </p:nvSpPr>
        <p:spPr>
          <a:xfrm>
            <a:off x="4459845" y="4692789"/>
            <a:ext cx="33484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1100" dirty="0">
                <a:solidFill>
                  <a:schemeClr val="bg1"/>
                </a:solidFill>
              </a:rPr>
              <a:t>Vicerrectora de Empleo, Emprendimiento y Sociedad</a:t>
            </a:r>
          </a:p>
          <a:p>
            <a:pPr lvl="0" algn="ctr">
              <a:defRPr/>
            </a:pPr>
            <a:r>
              <a:rPr lang="es-ES" sz="1100" noProof="0" dirty="0">
                <a:solidFill>
                  <a:schemeClr val="bg1"/>
                </a:solidFill>
                <a:latin typeface="calibri"/>
              </a:rPr>
              <a:t>Apoyo Comité Ejecutivo </a:t>
            </a:r>
            <a:r>
              <a:rPr lang="es-ES" sz="1100" noProof="0" dirty="0" err="1">
                <a:solidFill>
                  <a:schemeClr val="bg1"/>
                </a:solidFill>
                <a:latin typeface="calibri"/>
              </a:rPr>
              <a:t>MetaRed</a:t>
            </a:r>
            <a:r>
              <a:rPr lang="es-ES" sz="1100" noProof="0" dirty="0">
                <a:solidFill>
                  <a:schemeClr val="bg1"/>
                </a:solidFill>
                <a:latin typeface="calibri"/>
              </a:rPr>
              <a:t> X España</a:t>
            </a: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1" name="Straight Connector 42">
            <a:extLst>
              <a:ext uri="{FF2B5EF4-FFF2-40B4-BE49-F238E27FC236}">
                <a16:creationId xmlns:a16="http://schemas.microsoft.com/office/drawing/2014/main" id="{1322E082-B534-4DC4-B003-AF1529FE17FC}"/>
              </a:ext>
            </a:extLst>
          </p:cNvPr>
          <p:cNvCxnSpPr/>
          <p:nvPr/>
        </p:nvCxnSpPr>
        <p:spPr>
          <a:xfrm>
            <a:off x="5229822" y="5334000"/>
            <a:ext cx="1808480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08EFF896-2C5A-41B4-A554-0B4AA194E19E}"/>
              </a:ext>
            </a:extLst>
          </p:cNvPr>
          <p:cNvSpPr txBox="1"/>
          <p:nvPr/>
        </p:nvSpPr>
        <p:spPr>
          <a:xfrm>
            <a:off x="10587965" y="6489700"/>
            <a:ext cx="1455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www.metaredx.org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CCB6235-54DA-4EB0-9F7A-8F141A0A9CF2}"/>
              </a:ext>
            </a:extLst>
          </p:cNvPr>
          <p:cNvSpPr/>
          <p:nvPr/>
        </p:nvSpPr>
        <p:spPr>
          <a:xfrm>
            <a:off x="5181622" y="2282281"/>
            <a:ext cx="1828756" cy="182875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83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2953">
            <a:off x="8207440" y="3484388"/>
            <a:ext cx="4520416" cy="3023792"/>
          </a:xfrm>
          <a:prstGeom prst="rect">
            <a:avLst/>
          </a:prstGeom>
        </p:spPr>
      </p:pic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MetaRed X – </a:t>
            </a:r>
            <a:r>
              <a:rPr lang="es-ES" sz="2400" dirty="0"/>
              <a:t>Red de Redes de Unidades de Emprendimiento</a:t>
            </a:r>
            <a:endParaRPr lang="es-ES" dirty="0"/>
          </a:p>
        </p:txBody>
      </p:sp>
      <p:sp>
        <p:nvSpPr>
          <p:cNvPr id="11" name="Marcador de contenid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1600" dirty="0">
                <a:solidFill>
                  <a:srgbClr val="F6323E"/>
                </a:solidFill>
              </a:rPr>
              <a:t>MetaRed X</a:t>
            </a:r>
            <a:r>
              <a:rPr lang="es-ES" sz="1600" dirty="0"/>
              <a:t> es un </a:t>
            </a:r>
            <a:r>
              <a:rPr lang="es-ES" sz="1600" b="1" dirty="0"/>
              <a:t>proyecto colaborativo</a:t>
            </a:r>
            <a:r>
              <a:rPr lang="es-ES" sz="1600" dirty="0"/>
              <a:t> que conforma una red de redes de responsables de unidades de emprendimiento de </a:t>
            </a:r>
            <a:r>
              <a:rPr lang="es-ES" sz="1600" b="1" dirty="0"/>
              <a:t>Instituciones de Educación Superior Iberoamericanas</a:t>
            </a:r>
            <a:r>
              <a:rPr lang="es-ES" sz="1600" dirty="0"/>
              <a:t>, tanto públicas como privadas, con el objetivo de compartir mejores prácticas, casos de éxito y realizar proyectos colaborativos. </a:t>
            </a:r>
          </a:p>
          <a:p>
            <a:pPr marL="0" indent="0">
              <a:buNone/>
            </a:pPr>
            <a:endParaRPr lang="es-ES" sz="1600" dirty="0"/>
          </a:p>
          <a:p>
            <a:pPr marL="0" indent="0">
              <a:buNone/>
            </a:pPr>
            <a:endParaRPr lang="es-ES" sz="1600" dirty="0"/>
          </a:p>
          <a:p>
            <a:pPr marL="0" indent="0">
              <a:buNone/>
            </a:pPr>
            <a:endParaRPr lang="es-ES" sz="1600" dirty="0"/>
          </a:p>
          <a:p>
            <a:pPr marL="0" indent="0">
              <a:buNone/>
            </a:pPr>
            <a:endParaRPr lang="es-ES" sz="1600" dirty="0"/>
          </a:p>
        </p:txBody>
      </p:sp>
      <p:sp>
        <p:nvSpPr>
          <p:cNvPr id="7" name="Marcador de contenido 10"/>
          <p:cNvSpPr txBox="1">
            <a:spLocks/>
          </p:cNvSpPr>
          <p:nvPr/>
        </p:nvSpPr>
        <p:spPr bwMode="auto">
          <a:xfrm>
            <a:off x="666712" y="3096018"/>
            <a:ext cx="8172488" cy="322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1800" b="0" kern="1200">
                <a:solidFill>
                  <a:srgbClr val="595959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 marL="742950" indent="-285750" algn="just" rtl="0" eaLnBrk="1" fontAlgn="base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–"/>
              <a:defRPr sz="1800" b="0" kern="1200">
                <a:solidFill>
                  <a:srgbClr val="595959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2pPr>
            <a:lvl3pPr marL="1143000" indent="-228600" algn="just" rtl="0" eaLnBrk="1" fontAlgn="base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1600" b="0" kern="1200">
                <a:solidFill>
                  <a:srgbClr val="595959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3pPr>
            <a:lvl4pPr marL="1600200" indent="-228600" algn="just" rtl="0" eaLnBrk="1" fontAlgn="base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–"/>
              <a:defRPr sz="1600" b="0" kern="1200">
                <a:solidFill>
                  <a:srgbClr val="595959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4pPr>
            <a:lvl5pPr marL="2057400" indent="-228600" algn="just" rtl="0" eaLnBrk="1" fontAlgn="base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1600" b="0" kern="1200">
                <a:solidFill>
                  <a:srgbClr val="595959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dirty="0">
                <a:solidFill>
                  <a:srgbClr val="F6323E"/>
                </a:solidFill>
              </a:rPr>
              <a:t>MetaRed X</a:t>
            </a:r>
            <a:r>
              <a:rPr lang="es-ES" sz="1600" dirty="0"/>
              <a:t> nace como una evolución de las políticas de apoyo de Universia al emprendimiento y la convergencia con la red de redes MetaRed IT de Responsables de Tecnologías de IES iberoamericanas, presente en 19 países a través de 10 redes en la que participan más de 11 mil personas.</a:t>
            </a:r>
          </a:p>
          <a:p>
            <a:pPr marL="0" indent="0">
              <a:buFont typeface="Arial" charset="0"/>
              <a:buNone/>
            </a:pPr>
            <a:endParaRPr lang="es-ES" sz="1600" dirty="0"/>
          </a:p>
          <a:p>
            <a:pPr marL="0" indent="0">
              <a:buFont typeface="Arial" charset="0"/>
              <a:buNone/>
            </a:pPr>
            <a:r>
              <a:rPr lang="es-ES" sz="1600" dirty="0">
                <a:solidFill>
                  <a:srgbClr val="F6323E"/>
                </a:solidFill>
              </a:rPr>
              <a:t>MetaRed X</a:t>
            </a:r>
            <a:r>
              <a:rPr lang="es-ES" sz="1600" dirty="0"/>
              <a:t> es una red sin cuotas o membresías, el único requerimiento es la participación activa y las ganas de colaborar.</a:t>
            </a:r>
          </a:p>
        </p:txBody>
      </p:sp>
    </p:spTree>
    <p:extLst>
      <p:ext uri="{BB962C8B-B14F-4D97-AF65-F5344CB8AC3E}">
        <p14:creationId xmlns:p14="http://schemas.microsoft.com/office/powerpoint/2010/main" val="244028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0BDD033-B903-484B-A163-AC51B4E4C8F1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18" name="TextBox 15"/>
          <p:cNvSpPr txBox="1"/>
          <p:nvPr/>
        </p:nvSpPr>
        <p:spPr>
          <a:xfrm>
            <a:off x="8959338" y="2111719"/>
            <a:ext cx="18838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z="5400" b="1" dirty="0">
                <a:solidFill>
                  <a:srgbClr val="E73336"/>
                </a:solidFill>
                <a:latin typeface="calibri"/>
              </a:rPr>
              <a:t>8 </a:t>
            </a:r>
            <a:r>
              <a:rPr lang="es-ES" sz="3600" b="1" dirty="0">
                <a:solidFill>
                  <a:srgbClr val="E73336"/>
                </a:solidFill>
                <a:latin typeface="calibri"/>
              </a:rPr>
              <a:t>países</a:t>
            </a:r>
            <a:endParaRPr lang="id-ID" sz="3600" b="1" dirty="0">
              <a:solidFill>
                <a:srgbClr val="E73336"/>
              </a:solidFill>
              <a:latin typeface="calibri"/>
            </a:endParaRPr>
          </a:p>
        </p:txBody>
      </p:sp>
      <p:sp>
        <p:nvSpPr>
          <p:cNvPr id="299" name="TextBox 3"/>
          <p:cNvSpPr txBox="1"/>
          <p:nvPr/>
        </p:nvSpPr>
        <p:spPr>
          <a:xfrm>
            <a:off x="8194448" y="3124200"/>
            <a:ext cx="4663487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8925" indent="-2889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7F7F7F"/>
                </a:solidFill>
                <a:latin typeface="calibri"/>
              </a:rPr>
              <a:t>Argentina</a:t>
            </a:r>
          </a:p>
          <a:p>
            <a:pPr marL="288925" indent="-2889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7F7F7F"/>
                </a:solidFill>
                <a:latin typeface="calibri"/>
              </a:rPr>
              <a:t>Brasil</a:t>
            </a:r>
          </a:p>
          <a:p>
            <a:pPr marL="288925" indent="-2889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7F7F7F"/>
                </a:solidFill>
                <a:latin typeface="calibri"/>
              </a:rPr>
              <a:t>Chile</a:t>
            </a:r>
          </a:p>
          <a:p>
            <a:pPr marL="288925" indent="-2889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7F7F7F"/>
                </a:solidFill>
                <a:latin typeface="calibri"/>
              </a:rPr>
              <a:t>Colombia</a:t>
            </a:r>
          </a:p>
          <a:p>
            <a:pPr marL="288925" indent="-2889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7F7F7F"/>
                </a:solidFill>
                <a:latin typeface="calibri"/>
                <a:cs typeface="+mn-cs"/>
              </a:rPr>
              <a:t>España</a:t>
            </a:r>
          </a:p>
          <a:p>
            <a:pPr marL="288925" indent="-2889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7F7F7F"/>
                </a:solidFill>
                <a:latin typeface="calibri"/>
              </a:rPr>
              <a:t>México</a:t>
            </a:r>
          </a:p>
          <a:p>
            <a:pPr marL="288925" indent="-2889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7F7F7F"/>
                </a:solidFill>
                <a:latin typeface="calibri"/>
                <a:cs typeface="+mn-cs"/>
              </a:rPr>
              <a:t>Perú</a:t>
            </a:r>
          </a:p>
          <a:p>
            <a:pPr marL="288925" indent="-2889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7F7F7F"/>
                </a:solidFill>
                <a:latin typeface="calibri"/>
                <a:cs typeface="+mn-cs"/>
              </a:rPr>
              <a:t>Portugal</a:t>
            </a:r>
          </a:p>
        </p:txBody>
      </p:sp>
      <p:pic>
        <p:nvPicPr>
          <p:cNvPr id="3" name="Imagen 2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B5A8A67-CFDF-45CC-9505-F6B8D0DA8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68" y="1219200"/>
            <a:ext cx="8224138" cy="410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21A17-D1E2-46AF-A01A-BD16B2515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Organización MetaRed X España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F1D7700-DC16-4588-BFF7-6FFF54A9A3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BDD033-B903-484B-A163-AC51B4E4C8F1}" type="slidenum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03538B5F-880C-4C80-9CA2-B7AA6C7209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4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B93AA0-A10D-4D44-9076-37478AA3B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Organización en cada país</a:t>
            </a:r>
            <a:endParaRPr lang="en-U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1BD44EC-3A83-488E-B155-AD9722474AB4}"/>
              </a:ext>
            </a:extLst>
          </p:cNvPr>
          <p:cNvGrpSpPr/>
          <p:nvPr/>
        </p:nvGrpSpPr>
        <p:grpSpPr>
          <a:xfrm>
            <a:off x="2286000" y="1341128"/>
            <a:ext cx="2223073" cy="857632"/>
            <a:chOff x="539334" y="2575320"/>
            <a:chExt cx="1013102" cy="1013102"/>
          </a:xfrm>
          <a:solidFill>
            <a:srgbClr val="F6323E"/>
          </a:solidFill>
        </p:grpSpPr>
        <p:sp>
          <p:nvSpPr>
            <p:cNvPr id="7" name="Rectángulo redondeado 6">
              <a:extLst>
                <a:ext uri="{FF2B5EF4-FFF2-40B4-BE49-F238E27FC236}">
                  <a16:creationId xmlns:a16="http://schemas.microsoft.com/office/drawing/2014/main" id="{05F8F63D-F4BB-428A-B499-B11CB394EC60}"/>
                </a:ext>
              </a:extLst>
            </p:cNvPr>
            <p:cNvSpPr/>
            <p:nvPr/>
          </p:nvSpPr>
          <p:spPr>
            <a:xfrm>
              <a:off x="539334" y="2575320"/>
              <a:ext cx="1013102" cy="1013102"/>
            </a:xfrm>
            <a:prstGeom prst="roundRect">
              <a:avLst/>
            </a:prstGeom>
            <a:noFill/>
            <a:ln>
              <a:solidFill>
                <a:srgbClr val="F6323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C35CC59E-C022-45EE-99D2-02BC033DA2C1}"/>
                </a:ext>
              </a:extLst>
            </p:cNvPr>
            <p:cNvSpPr txBox="1"/>
            <p:nvPr/>
          </p:nvSpPr>
          <p:spPr>
            <a:xfrm>
              <a:off x="588790" y="2624776"/>
              <a:ext cx="914190" cy="91419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marR="0" lvl="0" indent="0" algn="ctr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id="{1E85DC8D-5952-4D49-9E00-92158C6FA6DB}"/>
              </a:ext>
            </a:extLst>
          </p:cNvPr>
          <p:cNvSpPr/>
          <p:nvPr/>
        </p:nvSpPr>
        <p:spPr>
          <a:xfrm>
            <a:off x="3849311" y="2514600"/>
            <a:ext cx="2601310" cy="5400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632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Presidente/a Rector/a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632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MetaRed </a:t>
            </a:r>
            <a:r>
              <a:rPr lang="es-ES" sz="1600" dirty="0">
                <a:solidFill>
                  <a:srgbClr val="F6323E"/>
                </a:solidFill>
                <a:latin typeface="Calibri"/>
              </a:rPr>
              <a:t>X España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F6323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8FF562B-8F25-4E6E-9C25-2336D7A5F404}"/>
              </a:ext>
            </a:extLst>
          </p:cNvPr>
          <p:cNvSpPr/>
          <p:nvPr/>
        </p:nvSpPr>
        <p:spPr>
          <a:xfrm>
            <a:off x="255685" y="4911087"/>
            <a:ext cx="1440000" cy="900000"/>
          </a:xfrm>
          <a:prstGeom prst="rect">
            <a:avLst/>
          </a:prstGeom>
          <a:solidFill>
            <a:srgbClr val="F6323E"/>
          </a:solidFill>
          <a:ln w="6350">
            <a:solidFill>
              <a:srgbClr val="F632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Dirección unidades de emprendimiento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A16A2C5-5D67-4651-80BF-E58D422D4794}"/>
              </a:ext>
            </a:extLst>
          </p:cNvPr>
          <p:cNvSpPr/>
          <p:nvPr/>
        </p:nvSpPr>
        <p:spPr>
          <a:xfrm>
            <a:off x="1878090" y="4911087"/>
            <a:ext cx="1440000" cy="900000"/>
          </a:xfrm>
          <a:prstGeom prst="rect">
            <a:avLst/>
          </a:prstGeom>
          <a:solidFill>
            <a:srgbClr val="F6323E"/>
          </a:solidFill>
          <a:ln w="6350">
            <a:solidFill>
              <a:srgbClr val="F632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Ecosistemas de emprendimiento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2EFB05D-6EBA-4ED6-8B0E-909AFF875DF3}"/>
              </a:ext>
            </a:extLst>
          </p:cNvPr>
          <p:cNvSpPr/>
          <p:nvPr/>
        </p:nvSpPr>
        <p:spPr>
          <a:xfrm>
            <a:off x="3458603" y="4911087"/>
            <a:ext cx="1440000" cy="900000"/>
          </a:xfrm>
          <a:prstGeom prst="rect">
            <a:avLst/>
          </a:prstGeom>
          <a:solidFill>
            <a:srgbClr val="F6323E"/>
          </a:solidFill>
          <a:ln w="6350">
            <a:solidFill>
              <a:srgbClr val="F632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Capacitación Formación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F0A3EB4-49A8-4844-A015-6A0BD4517C24}"/>
              </a:ext>
            </a:extLst>
          </p:cNvPr>
          <p:cNvSpPr/>
          <p:nvPr/>
        </p:nvSpPr>
        <p:spPr>
          <a:xfrm>
            <a:off x="5037000" y="4911087"/>
            <a:ext cx="1440000" cy="900000"/>
          </a:xfrm>
          <a:prstGeom prst="rect">
            <a:avLst/>
          </a:prstGeom>
          <a:solidFill>
            <a:srgbClr val="F6323E"/>
          </a:solidFill>
          <a:ln w="6350">
            <a:solidFill>
              <a:srgbClr val="F632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>
                <a:solidFill>
                  <a:prstClr val="white"/>
                </a:solidFill>
              </a:rPr>
              <a:t>Indicadores de emprendimiento universitario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97E1CAE-9A59-45C3-810A-58ED083255E9}"/>
              </a:ext>
            </a:extLst>
          </p:cNvPr>
          <p:cNvCxnSpPr/>
          <p:nvPr/>
        </p:nvCxnSpPr>
        <p:spPr>
          <a:xfrm>
            <a:off x="941485" y="4555784"/>
            <a:ext cx="44815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27E2E7E-DE68-4D95-9677-E4EDE6861B97}"/>
              </a:ext>
            </a:extLst>
          </p:cNvPr>
          <p:cNvCxnSpPr/>
          <p:nvPr/>
        </p:nvCxnSpPr>
        <p:spPr>
          <a:xfrm>
            <a:off x="5423024" y="4555784"/>
            <a:ext cx="0" cy="35209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D9FA0D6-DA05-472E-A358-E2A49EC53531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378710" y="2784600"/>
            <a:ext cx="4706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8B0AA97-12F5-4B22-9BD5-0B0F3C062322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3378710" y="3622800"/>
            <a:ext cx="4706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E166399-6C96-4A3F-82AB-57DAF1209494}"/>
              </a:ext>
            </a:extLst>
          </p:cNvPr>
          <p:cNvCxnSpPr>
            <a:cxnSpLocks/>
          </p:cNvCxnSpPr>
          <p:nvPr/>
        </p:nvCxnSpPr>
        <p:spPr>
          <a:xfrm>
            <a:off x="3378710" y="2198760"/>
            <a:ext cx="0" cy="23634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95E35D1-0DA1-4E10-BF34-2C3C1DD6C273}"/>
              </a:ext>
            </a:extLst>
          </p:cNvPr>
          <p:cNvCxnSpPr/>
          <p:nvPr/>
        </p:nvCxnSpPr>
        <p:spPr>
          <a:xfrm>
            <a:off x="976553" y="4555784"/>
            <a:ext cx="0" cy="35209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D0B6725A-87A8-4652-B88B-F0AEB1FA422A}"/>
              </a:ext>
            </a:extLst>
          </p:cNvPr>
          <p:cNvCxnSpPr/>
          <p:nvPr/>
        </p:nvCxnSpPr>
        <p:spPr>
          <a:xfrm>
            <a:off x="2457725" y="4555784"/>
            <a:ext cx="0" cy="35209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F182AAA-8827-4A4A-A667-FC31499EE8FA}"/>
              </a:ext>
            </a:extLst>
          </p:cNvPr>
          <p:cNvCxnSpPr/>
          <p:nvPr/>
        </p:nvCxnSpPr>
        <p:spPr>
          <a:xfrm>
            <a:off x="3965966" y="4562199"/>
            <a:ext cx="0" cy="35209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8CFDC32-DDBC-4083-A9E6-A53118E5BE3D}"/>
              </a:ext>
            </a:extLst>
          </p:cNvPr>
          <p:cNvSpPr/>
          <p:nvPr/>
        </p:nvSpPr>
        <p:spPr>
          <a:xfrm>
            <a:off x="3849311" y="3352800"/>
            <a:ext cx="2601310" cy="54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632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Secretario/a Ejecutivo/a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632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MetaRed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632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 España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F6323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66B4BA29-5629-478C-B6D3-46D919FDA6DE}"/>
              </a:ext>
            </a:extLst>
          </p:cNvPr>
          <p:cNvSpPr txBox="1"/>
          <p:nvPr/>
        </p:nvSpPr>
        <p:spPr>
          <a:xfrm>
            <a:off x="261394" y="5780160"/>
            <a:ext cx="1440000" cy="230832"/>
          </a:xfrm>
          <a:prstGeom prst="rect">
            <a:avLst/>
          </a:prstGeom>
          <a:noFill/>
          <a:ln>
            <a:solidFill>
              <a:srgbClr val="F6323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00" dirty="0"/>
              <a:t>Coordinador/a</a:t>
            </a:r>
            <a:endParaRPr lang="en-US" sz="900" dirty="0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6C72F21B-5F08-4A7D-8E35-BBCE7156BBC1}"/>
              </a:ext>
            </a:extLst>
          </p:cNvPr>
          <p:cNvSpPr txBox="1"/>
          <p:nvPr/>
        </p:nvSpPr>
        <p:spPr>
          <a:xfrm>
            <a:off x="1878090" y="5788968"/>
            <a:ext cx="1440000" cy="230832"/>
          </a:xfrm>
          <a:prstGeom prst="rect">
            <a:avLst/>
          </a:prstGeom>
          <a:noFill/>
          <a:ln>
            <a:solidFill>
              <a:srgbClr val="F6323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00" dirty="0"/>
              <a:t>Coordinador/a</a:t>
            </a:r>
            <a:endParaRPr lang="en-US" sz="900" dirty="0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5F6E25AB-EE9F-4826-A421-284C15F1B967}"/>
              </a:ext>
            </a:extLst>
          </p:cNvPr>
          <p:cNvSpPr txBox="1"/>
          <p:nvPr/>
        </p:nvSpPr>
        <p:spPr>
          <a:xfrm>
            <a:off x="3461457" y="5788968"/>
            <a:ext cx="1440000" cy="230832"/>
          </a:xfrm>
          <a:prstGeom prst="rect">
            <a:avLst/>
          </a:prstGeom>
          <a:noFill/>
          <a:ln>
            <a:solidFill>
              <a:srgbClr val="F6323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00" dirty="0"/>
              <a:t>Coordinador/a</a:t>
            </a:r>
            <a:endParaRPr lang="en-US" sz="900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5834ADDF-C05D-4ACE-85BE-E7A3F70C4F65}"/>
              </a:ext>
            </a:extLst>
          </p:cNvPr>
          <p:cNvSpPr txBox="1"/>
          <p:nvPr/>
        </p:nvSpPr>
        <p:spPr>
          <a:xfrm>
            <a:off x="5036999" y="5788968"/>
            <a:ext cx="1440000" cy="230832"/>
          </a:xfrm>
          <a:prstGeom prst="rect">
            <a:avLst/>
          </a:prstGeom>
          <a:noFill/>
          <a:ln>
            <a:solidFill>
              <a:srgbClr val="F6323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00" dirty="0"/>
              <a:t>Coordinador/a</a:t>
            </a:r>
            <a:endParaRPr lang="en-US" sz="900" dirty="0"/>
          </a:p>
        </p:txBody>
      </p:sp>
      <p:grpSp>
        <p:nvGrpSpPr>
          <p:cNvPr id="70" name="Grupo 69">
            <a:extLst>
              <a:ext uri="{FF2B5EF4-FFF2-40B4-BE49-F238E27FC236}">
                <a16:creationId xmlns:a16="http://schemas.microsoft.com/office/drawing/2014/main" id="{BCFB59E9-B3D1-4A9F-828C-A18315F82658}"/>
              </a:ext>
            </a:extLst>
          </p:cNvPr>
          <p:cNvGrpSpPr/>
          <p:nvPr/>
        </p:nvGrpSpPr>
        <p:grpSpPr>
          <a:xfrm>
            <a:off x="6450621" y="1489665"/>
            <a:ext cx="5512780" cy="4165888"/>
            <a:chOff x="6450621" y="1729305"/>
            <a:chExt cx="5512780" cy="4165888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657C17EE-37F9-4426-B24A-541B86A44B1A}"/>
                </a:ext>
              </a:extLst>
            </p:cNvPr>
            <p:cNvGrpSpPr/>
            <p:nvPr/>
          </p:nvGrpSpPr>
          <p:grpSpPr>
            <a:xfrm>
              <a:off x="8591539" y="1729305"/>
              <a:ext cx="3371862" cy="4165888"/>
              <a:chOff x="8591539" y="1729305"/>
              <a:chExt cx="3371862" cy="4165888"/>
            </a:xfrm>
          </p:grpSpPr>
          <p:grpSp>
            <p:nvGrpSpPr>
              <p:cNvPr id="32" name="Grupo 31">
                <a:extLst>
                  <a:ext uri="{FF2B5EF4-FFF2-40B4-BE49-F238E27FC236}">
                    <a16:creationId xmlns:a16="http://schemas.microsoft.com/office/drawing/2014/main" id="{C0109BFA-B319-4316-A0B5-3836CD397F6E}"/>
                  </a:ext>
                </a:extLst>
              </p:cNvPr>
              <p:cNvGrpSpPr/>
              <p:nvPr/>
            </p:nvGrpSpPr>
            <p:grpSpPr>
              <a:xfrm>
                <a:off x="9902952" y="1729305"/>
                <a:ext cx="1984248" cy="720137"/>
                <a:chOff x="610304" y="2659168"/>
                <a:chExt cx="1013102" cy="865572"/>
              </a:xfrm>
              <a:solidFill>
                <a:schemeClr val="bg1"/>
              </a:solidFill>
            </p:grpSpPr>
            <p:sp>
              <p:nvSpPr>
                <p:cNvPr id="53" name="Rectángulo redondeado 23">
                  <a:extLst>
                    <a:ext uri="{FF2B5EF4-FFF2-40B4-BE49-F238E27FC236}">
                      <a16:creationId xmlns:a16="http://schemas.microsoft.com/office/drawing/2014/main" id="{ED79AF26-A2BC-4154-B670-693CB22DDEED}"/>
                    </a:ext>
                  </a:extLst>
                </p:cNvPr>
                <p:cNvSpPr/>
                <p:nvPr/>
              </p:nvSpPr>
              <p:spPr>
                <a:xfrm>
                  <a:off x="610304" y="2659168"/>
                  <a:ext cx="1013102" cy="865568"/>
                </a:xfrm>
                <a:prstGeom prst="roundRect">
                  <a:avLst/>
                </a:prstGeom>
                <a:grp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6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4" name="CuadroTexto 53">
                  <a:extLst>
                    <a:ext uri="{FF2B5EF4-FFF2-40B4-BE49-F238E27FC236}">
                      <a16:creationId xmlns:a16="http://schemas.microsoft.com/office/drawing/2014/main" id="{E3A0ABD1-462D-441A-B63F-D0AA6D3F1218}"/>
                    </a:ext>
                  </a:extLst>
                </p:cNvPr>
                <p:cNvSpPr txBox="1"/>
                <p:nvPr/>
              </p:nvSpPr>
              <p:spPr>
                <a:xfrm>
                  <a:off x="650766" y="2702138"/>
                  <a:ext cx="914190" cy="822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0640" tIns="40640" rIns="40640" bIns="40640" numCol="1" spcCol="1270" anchor="ctr" anchorCtr="0">
                  <a:noAutofit/>
                </a:bodyPr>
                <a:lstStyle/>
                <a:p>
                  <a:pPr marL="0" marR="0" lvl="0" indent="0" algn="ctr" defTabSz="7112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632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7112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s-ES" sz="1600" dirty="0">
                      <a:solidFill>
                        <a:srgbClr val="F6323E"/>
                      </a:solidFill>
                      <a:latin typeface="Calibri"/>
                    </a:rPr>
                    <a:t>España</a:t>
                  </a:r>
                  <a:endParaRPr kumimoji="0" lang="es-E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632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437E5C42-C3F9-4D00-8295-E65BAA8D399D}"/>
                  </a:ext>
                </a:extLst>
              </p:cNvPr>
              <p:cNvSpPr/>
              <p:nvPr/>
            </p:nvSpPr>
            <p:spPr>
              <a:xfrm>
                <a:off x="8591539" y="1882360"/>
                <a:ext cx="1152000" cy="432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632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En el país</a:t>
                </a:r>
              </a:p>
            </p:txBody>
          </p:sp>
          <p:pic>
            <p:nvPicPr>
              <p:cNvPr id="36" name="Imagen 35">
                <a:extLst>
                  <a:ext uri="{FF2B5EF4-FFF2-40B4-BE49-F238E27FC236}">
                    <a16:creationId xmlns:a16="http://schemas.microsoft.com/office/drawing/2014/main" id="{B4A0EFB6-E809-4465-B4AC-B9D2E56699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1" t="54090" r="6047" b="10753"/>
              <a:stretch/>
            </p:blipFill>
            <p:spPr>
              <a:xfrm>
                <a:off x="10248021" y="1870976"/>
                <a:ext cx="1428937" cy="304478"/>
              </a:xfrm>
              <a:prstGeom prst="rect">
                <a:avLst/>
              </a:prstGeom>
            </p:spPr>
          </p:pic>
          <p:sp>
            <p:nvSpPr>
              <p:cNvPr id="49" name="Rectángulo redondeado 63">
                <a:extLst>
                  <a:ext uri="{FF2B5EF4-FFF2-40B4-BE49-F238E27FC236}">
                    <a16:creationId xmlns:a16="http://schemas.microsoft.com/office/drawing/2014/main" id="{D7ED13A6-D066-41B8-A8E4-DE065548B958}"/>
                  </a:ext>
                </a:extLst>
              </p:cNvPr>
              <p:cNvSpPr/>
              <p:nvPr/>
            </p:nvSpPr>
            <p:spPr>
              <a:xfrm>
                <a:off x="9979151" y="5253122"/>
                <a:ext cx="1984248" cy="642071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Rectángulo redondeado 68">
                <a:extLst>
                  <a:ext uri="{FF2B5EF4-FFF2-40B4-BE49-F238E27FC236}">
                    <a16:creationId xmlns:a16="http://schemas.microsoft.com/office/drawing/2014/main" id="{255BA737-7D6E-4212-8B64-2D4023175397}"/>
                  </a:ext>
                </a:extLst>
              </p:cNvPr>
              <p:cNvSpPr/>
              <p:nvPr/>
            </p:nvSpPr>
            <p:spPr>
              <a:xfrm>
                <a:off x="9979153" y="4185071"/>
                <a:ext cx="1984248" cy="615529"/>
              </a:xfrm>
              <a:prstGeom prst="roundRect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id="{90D42CA2-80BA-49DF-9CA4-3645C8A5846B}"/>
                  </a:ext>
                </a:extLst>
              </p:cNvPr>
              <p:cNvSpPr/>
              <p:nvPr/>
            </p:nvSpPr>
            <p:spPr>
              <a:xfrm>
                <a:off x="8601600" y="4836840"/>
                <a:ext cx="1152000" cy="432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632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Internacional</a:t>
                </a:r>
              </a:p>
            </p:txBody>
          </p:sp>
          <p:cxnSp>
            <p:nvCxnSpPr>
              <p:cNvPr id="43" name="Conector angular 3">
                <a:extLst>
                  <a:ext uri="{FF2B5EF4-FFF2-40B4-BE49-F238E27FC236}">
                    <a16:creationId xmlns:a16="http://schemas.microsoft.com/office/drawing/2014/main" id="{7F49E447-D025-4BCD-A834-302EFD2BF6BF}"/>
                  </a:ext>
                </a:extLst>
              </p:cNvPr>
              <p:cNvCxnSpPr>
                <a:cxnSpLocks/>
                <a:stCxn id="35" idx="3"/>
                <a:endCxn id="53" idx="1"/>
              </p:cNvCxnSpPr>
              <p:nvPr/>
            </p:nvCxnSpPr>
            <p:spPr>
              <a:xfrm flipV="1">
                <a:off x="9743539" y="2089372"/>
                <a:ext cx="159413" cy="898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angular 18">
                <a:extLst>
                  <a:ext uri="{FF2B5EF4-FFF2-40B4-BE49-F238E27FC236}">
                    <a16:creationId xmlns:a16="http://schemas.microsoft.com/office/drawing/2014/main" id="{E8A5599F-8FD4-40DF-948D-467E6AB40121}"/>
                  </a:ext>
                </a:extLst>
              </p:cNvPr>
              <p:cNvCxnSpPr>
                <a:cxnSpLocks/>
                <a:stCxn id="42" idx="3"/>
                <a:endCxn id="47" idx="2"/>
              </p:cNvCxnSpPr>
              <p:nvPr/>
            </p:nvCxnSpPr>
            <p:spPr>
              <a:xfrm flipV="1">
                <a:off x="9753600" y="4800600"/>
                <a:ext cx="1217677" cy="252240"/>
              </a:xfrm>
              <a:prstGeom prst="bentConnector2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angular 30">
                <a:extLst>
                  <a:ext uri="{FF2B5EF4-FFF2-40B4-BE49-F238E27FC236}">
                    <a16:creationId xmlns:a16="http://schemas.microsoft.com/office/drawing/2014/main" id="{AB95E27D-627E-4ECF-98BB-ECD0F97DEC28}"/>
                  </a:ext>
                </a:extLst>
              </p:cNvPr>
              <p:cNvCxnSpPr>
                <a:cxnSpLocks/>
                <a:endCxn id="49" idx="0"/>
              </p:cNvCxnSpPr>
              <p:nvPr/>
            </p:nvCxnSpPr>
            <p:spPr>
              <a:xfrm>
                <a:off x="9739964" y="5052320"/>
                <a:ext cx="1231311" cy="200802"/>
              </a:xfrm>
              <a:prstGeom prst="bentConnector2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67792D77-0274-41AC-90E7-BFF6293B3036}"/>
                </a:ext>
              </a:extLst>
            </p:cNvPr>
            <p:cNvSpPr/>
            <p:nvPr/>
          </p:nvSpPr>
          <p:spPr>
            <a:xfrm>
              <a:off x="7239000" y="2946003"/>
              <a:ext cx="1483384" cy="1027437"/>
            </a:xfrm>
            <a:prstGeom prst="ellipse">
              <a:avLst/>
            </a:prstGeom>
            <a:solidFill>
              <a:srgbClr val="F6323E"/>
            </a:solidFill>
            <a:ln>
              <a:solidFill>
                <a:srgbClr val="F632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Apoyo y ayuda</a:t>
              </a:r>
            </a:p>
          </p:txBody>
        </p:sp>
        <p:cxnSp>
          <p:nvCxnSpPr>
            <p:cNvPr id="27" name="Conector angular 79">
              <a:extLst>
                <a:ext uri="{FF2B5EF4-FFF2-40B4-BE49-F238E27FC236}">
                  <a16:creationId xmlns:a16="http://schemas.microsoft.com/office/drawing/2014/main" id="{EF362BD9-AE8F-4D39-AC92-30C742F87156}"/>
                </a:ext>
              </a:extLst>
            </p:cNvPr>
            <p:cNvCxnSpPr>
              <a:stCxn id="26" idx="6"/>
              <a:endCxn id="35" idx="2"/>
            </p:cNvCxnSpPr>
            <p:nvPr/>
          </p:nvCxnSpPr>
          <p:spPr>
            <a:xfrm flipV="1">
              <a:off x="8722384" y="2314360"/>
              <a:ext cx="445155" cy="1145362"/>
            </a:xfrm>
            <a:prstGeom prst="bentConnector2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angular 81">
              <a:extLst>
                <a:ext uri="{FF2B5EF4-FFF2-40B4-BE49-F238E27FC236}">
                  <a16:creationId xmlns:a16="http://schemas.microsoft.com/office/drawing/2014/main" id="{9B87733D-4A06-453B-A212-CB2429D94646}"/>
                </a:ext>
              </a:extLst>
            </p:cNvPr>
            <p:cNvCxnSpPr>
              <a:stCxn id="26" idx="6"/>
              <a:endCxn id="42" idx="0"/>
            </p:cNvCxnSpPr>
            <p:nvPr/>
          </p:nvCxnSpPr>
          <p:spPr>
            <a:xfrm>
              <a:off x="8722384" y="3459722"/>
              <a:ext cx="455216" cy="1377118"/>
            </a:xfrm>
            <a:prstGeom prst="bentConnector2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A824BDD2-B283-4037-B7D2-444ED959DB9B}"/>
                </a:ext>
              </a:extLst>
            </p:cNvPr>
            <p:cNvCxnSpPr>
              <a:stCxn id="26" idx="2"/>
              <a:endCxn id="9" idx="3"/>
            </p:cNvCxnSpPr>
            <p:nvPr/>
          </p:nvCxnSpPr>
          <p:spPr>
            <a:xfrm flipH="1" flipV="1">
              <a:off x="6450621" y="3024240"/>
              <a:ext cx="788379" cy="43548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5FDA1EC7-4E28-4CEE-8875-CB0699AD08A7}"/>
                </a:ext>
              </a:extLst>
            </p:cNvPr>
            <p:cNvCxnSpPr>
              <a:stCxn id="26" idx="2"/>
              <a:endCxn id="23" idx="3"/>
            </p:cNvCxnSpPr>
            <p:nvPr/>
          </p:nvCxnSpPr>
          <p:spPr>
            <a:xfrm flipH="1">
              <a:off x="6450621" y="3459722"/>
              <a:ext cx="788379" cy="40271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angular 87">
              <a:extLst>
                <a:ext uri="{FF2B5EF4-FFF2-40B4-BE49-F238E27FC236}">
                  <a16:creationId xmlns:a16="http://schemas.microsoft.com/office/drawing/2014/main" id="{D6282386-BE77-40C5-8284-25719CD084C8}"/>
                </a:ext>
              </a:extLst>
            </p:cNvPr>
            <p:cNvCxnSpPr>
              <a:stCxn id="26" idx="4"/>
              <a:endCxn id="13" idx="3"/>
            </p:cNvCxnSpPr>
            <p:nvPr/>
          </p:nvCxnSpPr>
          <p:spPr>
            <a:xfrm rot="5400000">
              <a:off x="6415203" y="4035237"/>
              <a:ext cx="1627287" cy="1503692"/>
            </a:xfrm>
            <a:prstGeom prst="bentConnector2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6">
              <a:extLst>
                <a:ext uri="{FF2B5EF4-FFF2-40B4-BE49-F238E27FC236}">
                  <a16:creationId xmlns:a16="http://schemas.microsoft.com/office/drawing/2014/main" id="{C87E7FF1-8B26-42F8-B2E5-9FB189BA0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2262" y="5363355"/>
              <a:ext cx="1038025" cy="429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B3A04B5E-E26B-4C6D-9BD2-57A1FAB14005}"/>
              </a:ext>
            </a:extLst>
          </p:cNvPr>
          <p:cNvSpPr txBox="1"/>
          <p:nvPr/>
        </p:nvSpPr>
        <p:spPr>
          <a:xfrm>
            <a:off x="201838" y="4874960"/>
            <a:ext cx="357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</a:rPr>
              <a:t>GT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BF3BE758-0316-4814-8567-08F7D0AC894E}"/>
              </a:ext>
            </a:extLst>
          </p:cNvPr>
          <p:cNvSpPr txBox="1"/>
          <p:nvPr/>
        </p:nvSpPr>
        <p:spPr>
          <a:xfrm>
            <a:off x="1824182" y="4874960"/>
            <a:ext cx="357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</a:rPr>
              <a:t>GT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A8BBDDC5-5438-4B66-8961-4EF688DB5A06}"/>
              </a:ext>
            </a:extLst>
          </p:cNvPr>
          <p:cNvSpPr txBox="1"/>
          <p:nvPr/>
        </p:nvSpPr>
        <p:spPr>
          <a:xfrm>
            <a:off x="3433304" y="4874960"/>
            <a:ext cx="357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</a:rPr>
              <a:t>GT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759712A5-5A95-4F02-90AC-03DA5572FBF2}"/>
              </a:ext>
            </a:extLst>
          </p:cNvPr>
          <p:cNvSpPr txBox="1"/>
          <p:nvPr/>
        </p:nvSpPr>
        <p:spPr>
          <a:xfrm>
            <a:off x="5000603" y="4874960"/>
            <a:ext cx="357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</a:rPr>
              <a:t>GT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8A21D364-AC8E-4754-9229-568FB8D250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04"/>
          <a:stretch/>
        </p:blipFill>
        <p:spPr>
          <a:xfrm>
            <a:off x="2586037" y="1436760"/>
            <a:ext cx="1622998" cy="45125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99B336-F204-49F5-94D5-2F8917717F45}"/>
              </a:ext>
            </a:extLst>
          </p:cNvPr>
          <p:cNvSpPr txBox="1"/>
          <p:nvPr/>
        </p:nvSpPr>
        <p:spPr>
          <a:xfrm>
            <a:off x="3124200" y="1890983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España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8C4F0A1E-8807-44DA-B436-4332BB686CDD}"/>
              </a:ext>
            </a:extLst>
          </p:cNvPr>
          <p:cNvGrpSpPr/>
          <p:nvPr/>
        </p:nvGrpSpPr>
        <p:grpSpPr>
          <a:xfrm>
            <a:off x="10051446" y="3896875"/>
            <a:ext cx="1843194" cy="768127"/>
            <a:chOff x="10051446" y="3896875"/>
            <a:chExt cx="1843194" cy="768127"/>
          </a:xfrm>
        </p:grpSpPr>
        <p:pic>
          <p:nvPicPr>
            <p:cNvPr id="69" name="Imagen 68">
              <a:extLst>
                <a:ext uri="{FF2B5EF4-FFF2-40B4-BE49-F238E27FC236}">
                  <a16:creationId xmlns:a16="http://schemas.microsoft.com/office/drawing/2014/main" id="{58F921C4-8AB2-4912-A48E-1239DF9FEF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261"/>
            <a:stretch/>
          </p:blipFill>
          <p:spPr>
            <a:xfrm>
              <a:off x="10051446" y="3896875"/>
              <a:ext cx="1815507" cy="438482"/>
            </a:xfrm>
            <a:prstGeom prst="rect">
              <a:avLst/>
            </a:prstGeom>
          </p:spPr>
        </p:pic>
        <p:sp>
          <p:nvSpPr>
            <p:cNvPr id="75" name="CuadroTexto 74">
              <a:extLst>
                <a:ext uri="{FF2B5EF4-FFF2-40B4-BE49-F238E27FC236}">
                  <a16:creationId xmlns:a16="http://schemas.microsoft.com/office/drawing/2014/main" id="{D3ED40BD-ED0D-434C-97E6-3D16D42D59D1}"/>
                </a:ext>
              </a:extLst>
            </p:cNvPr>
            <p:cNvSpPr txBox="1"/>
            <p:nvPr/>
          </p:nvSpPr>
          <p:spPr>
            <a:xfrm>
              <a:off x="10104119" y="3904417"/>
              <a:ext cx="1790521" cy="7605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marR="0" lvl="0" indent="0" algn="ctr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es-ES" sz="1600" dirty="0">
                <a:solidFill>
                  <a:srgbClr val="F6323E"/>
                </a:solidFill>
                <a:latin typeface="Calibri"/>
              </a:endParaRPr>
            </a:p>
            <a:p>
              <a:pPr marL="0" marR="0" lvl="0" indent="0" algn="ctr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6323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Global</a:t>
              </a:r>
            </a:p>
          </p:txBody>
        </p:sp>
      </p:grpSp>
      <p:sp>
        <p:nvSpPr>
          <p:cNvPr id="76" name="Rectángulo 75">
            <a:extLst>
              <a:ext uri="{FF2B5EF4-FFF2-40B4-BE49-F238E27FC236}">
                <a16:creationId xmlns:a16="http://schemas.microsoft.com/office/drawing/2014/main" id="{B9CFB33F-7B11-4D54-871F-A26135C4DD32}"/>
              </a:ext>
            </a:extLst>
          </p:cNvPr>
          <p:cNvSpPr/>
          <p:nvPr/>
        </p:nvSpPr>
        <p:spPr>
          <a:xfrm>
            <a:off x="281978" y="4191000"/>
            <a:ext cx="7830542" cy="3795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Grupos de Trabajo</a:t>
            </a:r>
            <a:endParaRPr lang="en-US" sz="1600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807CDAD3-D00C-4E0B-A645-3733F5D5E240}"/>
              </a:ext>
            </a:extLst>
          </p:cNvPr>
          <p:cNvSpPr txBox="1"/>
          <p:nvPr/>
        </p:nvSpPr>
        <p:spPr>
          <a:xfrm>
            <a:off x="10587965" y="6489700"/>
            <a:ext cx="1455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www.metaredx.org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AD41A4A6-B94B-BEE9-6357-9E40A4080324}"/>
              </a:ext>
            </a:extLst>
          </p:cNvPr>
          <p:cNvSpPr/>
          <p:nvPr/>
        </p:nvSpPr>
        <p:spPr>
          <a:xfrm>
            <a:off x="6672520" y="4907880"/>
            <a:ext cx="1440000" cy="900000"/>
          </a:xfrm>
          <a:prstGeom prst="rect">
            <a:avLst/>
          </a:prstGeom>
          <a:solidFill>
            <a:srgbClr val="F6323E"/>
          </a:solidFill>
          <a:ln w="6350">
            <a:solidFill>
              <a:srgbClr val="F632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dirty="0">
                <a:solidFill>
                  <a:schemeClr val="bg1"/>
                </a:solidFill>
                <a:effectLst/>
              </a:rPr>
              <a:t>Creación y Aceleración de Startups y </a:t>
            </a:r>
            <a:r>
              <a:rPr lang="es-ES" sz="1200" dirty="0" err="1">
                <a:solidFill>
                  <a:schemeClr val="bg1"/>
                </a:solidFill>
              </a:rPr>
              <a:t>Spinoffs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3FF3CB70-6B6B-7CF1-9D35-4933E61CC71A}"/>
              </a:ext>
            </a:extLst>
          </p:cNvPr>
          <p:cNvSpPr txBox="1"/>
          <p:nvPr/>
        </p:nvSpPr>
        <p:spPr>
          <a:xfrm>
            <a:off x="6672520" y="5811087"/>
            <a:ext cx="1440000" cy="230832"/>
          </a:xfrm>
          <a:prstGeom prst="rect">
            <a:avLst/>
          </a:prstGeom>
          <a:noFill/>
          <a:ln>
            <a:solidFill>
              <a:srgbClr val="F6323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00" dirty="0"/>
              <a:t>Coordinador/a</a:t>
            </a:r>
            <a:endParaRPr lang="en-US" sz="900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8352662A-7ABA-2D42-8828-C11968E78D5D}"/>
              </a:ext>
            </a:extLst>
          </p:cNvPr>
          <p:cNvSpPr txBox="1"/>
          <p:nvPr/>
        </p:nvSpPr>
        <p:spPr>
          <a:xfrm>
            <a:off x="6610076" y="4887756"/>
            <a:ext cx="357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</a:rPr>
              <a:t>GT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D1545A1C-52E9-40E1-632E-E49313484FD5}"/>
              </a:ext>
            </a:extLst>
          </p:cNvPr>
          <p:cNvCxnSpPr/>
          <p:nvPr/>
        </p:nvCxnSpPr>
        <p:spPr>
          <a:xfrm>
            <a:off x="7391400" y="4572000"/>
            <a:ext cx="0" cy="35209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57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1A7F2F7-A715-49C6-828D-F3C54C337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MetaRed X Internacional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3D43B6-26FA-4DC1-907F-E3388F083D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BDD033-B903-484B-A163-AC51B4E4C8F1}" type="slidenum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srgbClr val="E7333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E7333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4D0F6132-AB9D-447F-B144-5D7D117B6C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26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07DD29C-95F6-4782-891A-9043A79D7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11" y="4357131"/>
            <a:ext cx="2906262" cy="217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3E980F-6056-4DAE-9641-96E4A9128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411" y="4289852"/>
            <a:ext cx="3096632" cy="222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CA82506-6A63-48FF-A431-57FE676B0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2" y="1524000"/>
            <a:ext cx="2804940" cy="2102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B7FC6A8-8A20-4781-990C-AA43204EB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351" y="1524000"/>
            <a:ext cx="2863084" cy="21461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Conector: angular 58">
            <a:extLst>
              <a:ext uri="{FF2B5EF4-FFF2-40B4-BE49-F238E27FC236}">
                <a16:creationId xmlns:a16="http://schemas.microsoft.com/office/drawing/2014/main" id="{9A215A3A-8B00-4595-889F-9A55DD5A0CB5}"/>
              </a:ext>
            </a:extLst>
          </p:cNvPr>
          <p:cNvCxnSpPr>
            <a:cxnSpLocks/>
          </p:cNvCxnSpPr>
          <p:nvPr/>
        </p:nvCxnSpPr>
        <p:spPr>
          <a:xfrm flipV="1">
            <a:off x="5341042" y="4458980"/>
            <a:ext cx="3121458" cy="34735"/>
          </a:xfrm>
          <a:prstGeom prst="straightConnector1">
            <a:avLst/>
          </a:prstGeom>
          <a:ln>
            <a:solidFill>
              <a:srgbClr val="F632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: angular 58">
            <a:extLst>
              <a:ext uri="{FF2B5EF4-FFF2-40B4-BE49-F238E27FC236}">
                <a16:creationId xmlns:a16="http://schemas.microsoft.com/office/drawing/2014/main" id="{4BE7BE11-8284-4736-92DD-56D03743A0F4}"/>
              </a:ext>
            </a:extLst>
          </p:cNvPr>
          <p:cNvCxnSpPr>
            <a:cxnSpLocks/>
          </p:cNvCxnSpPr>
          <p:nvPr/>
        </p:nvCxnSpPr>
        <p:spPr>
          <a:xfrm>
            <a:off x="6012501" y="1371600"/>
            <a:ext cx="0" cy="3122115"/>
          </a:xfrm>
          <a:prstGeom prst="straightConnector1">
            <a:avLst/>
          </a:prstGeom>
          <a:ln>
            <a:solidFill>
              <a:srgbClr val="F632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: angular 58">
            <a:extLst>
              <a:ext uri="{FF2B5EF4-FFF2-40B4-BE49-F238E27FC236}">
                <a16:creationId xmlns:a16="http://schemas.microsoft.com/office/drawing/2014/main" id="{1714C7B6-3919-4237-B48B-33E3B6D9CFC3}"/>
              </a:ext>
            </a:extLst>
          </p:cNvPr>
          <p:cNvCxnSpPr>
            <a:cxnSpLocks/>
          </p:cNvCxnSpPr>
          <p:nvPr/>
        </p:nvCxnSpPr>
        <p:spPr>
          <a:xfrm>
            <a:off x="3676937" y="1524000"/>
            <a:ext cx="17511" cy="3835603"/>
          </a:xfrm>
          <a:prstGeom prst="straightConnector1">
            <a:avLst/>
          </a:prstGeom>
          <a:ln>
            <a:solidFill>
              <a:srgbClr val="F632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r 58">
            <a:extLst>
              <a:ext uri="{FF2B5EF4-FFF2-40B4-BE49-F238E27FC236}">
                <a16:creationId xmlns:a16="http://schemas.microsoft.com/office/drawing/2014/main" id="{548ACA6F-7FE4-4B1C-B539-EF4D245A7A1E}"/>
              </a:ext>
            </a:extLst>
          </p:cNvPr>
          <p:cNvCxnSpPr>
            <a:cxnSpLocks/>
          </p:cNvCxnSpPr>
          <p:nvPr/>
        </p:nvCxnSpPr>
        <p:spPr>
          <a:xfrm>
            <a:off x="3685692" y="4495799"/>
            <a:ext cx="1542671" cy="1"/>
          </a:xfrm>
          <a:prstGeom prst="straightConnector1">
            <a:avLst/>
          </a:prstGeom>
          <a:ln>
            <a:solidFill>
              <a:srgbClr val="F632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r 58">
            <a:extLst>
              <a:ext uri="{FF2B5EF4-FFF2-40B4-BE49-F238E27FC236}">
                <a16:creationId xmlns:a16="http://schemas.microsoft.com/office/drawing/2014/main" id="{AB73B33D-BD44-4F1B-889E-00DDF2869B2A}"/>
              </a:ext>
            </a:extLst>
          </p:cNvPr>
          <p:cNvCxnSpPr>
            <a:cxnSpLocks/>
          </p:cNvCxnSpPr>
          <p:nvPr/>
        </p:nvCxnSpPr>
        <p:spPr>
          <a:xfrm>
            <a:off x="3694448" y="3441802"/>
            <a:ext cx="4733792" cy="0"/>
          </a:xfrm>
          <a:prstGeom prst="straightConnector1">
            <a:avLst/>
          </a:prstGeom>
          <a:ln>
            <a:solidFill>
              <a:srgbClr val="F632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r 58">
            <a:extLst>
              <a:ext uri="{FF2B5EF4-FFF2-40B4-BE49-F238E27FC236}">
                <a16:creationId xmlns:a16="http://schemas.microsoft.com/office/drawing/2014/main" id="{9C5CA371-1D32-4138-BFF0-6544210E1808}"/>
              </a:ext>
            </a:extLst>
          </p:cNvPr>
          <p:cNvCxnSpPr>
            <a:cxnSpLocks/>
          </p:cNvCxnSpPr>
          <p:nvPr/>
        </p:nvCxnSpPr>
        <p:spPr>
          <a:xfrm>
            <a:off x="3596764" y="5334000"/>
            <a:ext cx="74728" cy="0"/>
          </a:xfrm>
          <a:prstGeom prst="straightConnector1">
            <a:avLst/>
          </a:prstGeom>
          <a:ln>
            <a:solidFill>
              <a:srgbClr val="F632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r 58">
            <a:extLst>
              <a:ext uri="{FF2B5EF4-FFF2-40B4-BE49-F238E27FC236}">
                <a16:creationId xmlns:a16="http://schemas.microsoft.com/office/drawing/2014/main" id="{15179700-270A-4BFC-8134-9E55B1E78FF4}"/>
              </a:ext>
            </a:extLst>
          </p:cNvPr>
          <p:cNvCxnSpPr>
            <a:cxnSpLocks/>
          </p:cNvCxnSpPr>
          <p:nvPr/>
        </p:nvCxnSpPr>
        <p:spPr>
          <a:xfrm>
            <a:off x="3596764" y="1524000"/>
            <a:ext cx="80173" cy="0"/>
          </a:xfrm>
          <a:prstGeom prst="straightConnector1">
            <a:avLst/>
          </a:prstGeom>
          <a:ln>
            <a:solidFill>
              <a:srgbClr val="F632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r 58">
            <a:extLst>
              <a:ext uri="{FF2B5EF4-FFF2-40B4-BE49-F238E27FC236}">
                <a16:creationId xmlns:a16="http://schemas.microsoft.com/office/drawing/2014/main" id="{088D6FFA-EB32-49FE-84C7-9ACAABCDF936}"/>
              </a:ext>
            </a:extLst>
          </p:cNvPr>
          <p:cNvCxnSpPr>
            <a:cxnSpLocks/>
          </p:cNvCxnSpPr>
          <p:nvPr/>
        </p:nvCxnSpPr>
        <p:spPr>
          <a:xfrm flipH="1">
            <a:off x="8458200" y="1506869"/>
            <a:ext cx="16193" cy="3897324"/>
          </a:xfrm>
          <a:prstGeom prst="straightConnector1">
            <a:avLst/>
          </a:prstGeom>
          <a:ln>
            <a:solidFill>
              <a:srgbClr val="F632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r 58">
            <a:extLst>
              <a:ext uri="{FF2B5EF4-FFF2-40B4-BE49-F238E27FC236}">
                <a16:creationId xmlns:a16="http://schemas.microsoft.com/office/drawing/2014/main" id="{A9D16A5A-4989-4C5B-9101-82C5B15B88BB}"/>
              </a:ext>
            </a:extLst>
          </p:cNvPr>
          <p:cNvCxnSpPr>
            <a:cxnSpLocks/>
          </p:cNvCxnSpPr>
          <p:nvPr/>
        </p:nvCxnSpPr>
        <p:spPr>
          <a:xfrm>
            <a:off x="8474393" y="5404193"/>
            <a:ext cx="89506" cy="0"/>
          </a:xfrm>
          <a:prstGeom prst="straightConnector1">
            <a:avLst/>
          </a:prstGeom>
          <a:ln>
            <a:solidFill>
              <a:srgbClr val="F632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angular 58">
            <a:extLst>
              <a:ext uri="{FF2B5EF4-FFF2-40B4-BE49-F238E27FC236}">
                <a16:creationId xmlns:a16="http://schemas.microsoft.com/office/drawing/2014/main" id="{298E495A-F69D-48F5-9D32-1314E7A815A2}"/>
              </a:ext>
            </a:extLst>
          </p:cNvPr>
          <p:cNvCxnSpPr>
            <a:cxnSpLocks/>
          </p:cNvCxnSpPr>
          <p:nvPr/>
        </p:nvCxnSpPr>
        <p:spPr>
          <a:xfrm flipH="1">
            <a:off x="8474393" y="1489763"/>
            <a:ext cx="89506" cy="0"/>
          </a:xfrm>
          <a:prstGeom prst="straightConnector1">
            <a:avLst/>
          </a:prstGeom>
          <a:ln>
            <a:solidFill>
              <a:srgbClr val="F632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id="{650DDF96-229F-4AAB-BDFA-0AD6AA9A6F4B}"/>
              </a:ext>
            </a:extLst>
          </p:cNvPr>
          <p:cNvSpPr txBox="1"/>
          <p:nvPr/>
        </p:nvSpPr>
        <p:spPr>
          <a:xfrm>
            <a:off x="625749" y="4476347"/>
            <a:ext cx="947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Pais 2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FCD11EAA-FC51-4A29-9BC0-380DF301BB46}"/>
              </a:ext>
            </a:extLst>
          </p:cNvPr>
          <p:cNvSpPr txBox="1"/>
          <p:nvPr/>
        </p:nvSpPr>
        <p:spPr>
          <a:xfrm>
            <a:off x="764182" y="1660595"/>
            <a:ext cx="947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Pais 1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5465B49B-FC3D-491E-B90E-FA86834B1782}"/>
              </a:ext>
            </a:extLst>
          </p:cNvPr>
          <p:cNvSpPr txBox="1"/>
          <p:nvPr/>
        </p:nvSpPr>
        <p:spPr>
          <a:xfrm>
            <a:off x="8782411" y="1660595"/>
            <a:ext cx="995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Pais 3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079C392C-9D02-4BA4-9BE9-5CA847442D8E}"/>
              </a:ext>
            </a:extLst>
          </p:cNvPr>
          <p:cNvSpPr txBox="1"/>
          <p:nvPr/>
        </p:nvSpPr>
        <p:spPr>
          <a:xfrm>
            <a:off x="8842407" y="4458980"/>
            <a:ext cx="947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Pais 4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558E09C-0E3A-44F2-92D7-4DA6D4951BA5}"/>
              </a:ext>
            </a:extLst>
          </p:cNvPr>
          <p:cNvSpPr/>
          <p:nvPr/>
        </p:nvSpPr>
        <p:spPr>
          <a:xfrm>
            <a:off x="6369533" y="4236665"/>
            <a:ext cx="1441996" cy="689337"/>
          </a:xfrm>
          <a:prstGeom prst="rect">
            <a:avLst/>
          </a:prstGeom>
          <a:solidFill>
            <a:srgbClr val="F6323E"/>
          </a:solidFill>
          <a:ln w="6350">
            <a:solidFill>
              <a:srgbClr val="F632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Grupo de Trabajo Internacional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6318B7A-C34B-48AB-A37E-6423AC02AF57}"/>
              </a:ext>
            </a:extLst>
          </p:cNvPr>
          <p:cNvSpPr/>
          <p:nvPr/>
        </p:nvSpPr>
        <p:spPr>
          <a:xfrm>
            <a:off x="4282845" y="2156721"/>
            <a:ext cx="3626309" cy="499745"/>
          </a:xfrm>
          <a:prstGeom prst="rect">
            <a:avLst/>
          </a:prstGeom>
          <a:solidFill>
            <a:srgbClr val="F6323E"/>
          </a:solidFill>
          <a:ln>
            <a:solidFill>
              <a:srgbClr val="F632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Comité de Secretarías Ejecutivas Internacional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7" name="Conector: angular 58">
            <a:extLst>
              <a:ext uri="{FF2B5EF4-FFF2-40B4-BE49-F238E27FC236}">
                <a16:creationId xmlns:a16="http://schemas.microsoft.com/office/drawing/2014/main" id="{70D79797-3451-4D48-8AD7-8FF9B15B79EE}"/>
              </a:ext>
            </a:extLst>
          </p:cNvPr>
          <p:cNvCxnSpPr>
            <a:cxnSpLocks/>
          </p:cNvCxnSpPr>
          <p:nvPr/>
        </p:nvCxnSpPr>
        <p:spPr>
          <a:xfrm flipH="1">
            <a:off x="2166652" y="1131440"/>
            <a:ext cx="2181662" cy="11560"/>
          </a:xfrm>
          <a:prstGeom prst="straightConnector1">
            <a:avLst/>
          </a:prstGeom>
          <a:ln>
            <a:solidFill>
              <a:srgbClr val="F632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r 58">
            <a:extLst>
              <a:ext uri="{FF2B5EF4-FFF2-40B4-BE49-F238E27FC236}">
                <a16:creationId xmlns:a16="http://schemas.microsoft.com/office/drawing/2014/main" id="{AFAFE03F-F83E-4CE8-A294-ED70E8EE76F1}"/>
              </a:ext>
            </a:extLst>
          </p:cNvPr>
          <p:cNvCxnSpPr>
            <a:cxnSpLocks/>
          </p:cNvCxnSpPr>
          <p:nvPr/>
        </p:nvCxnSpPr>
        <p:spPr>
          <a:xfrm flipH="1" flipV="1">
            <a:off x="7800258" y="1127803"/>
            <a:ext cx="2569160" cy="15197"/>
          </a:xfrm>
          <a:prstGeom prst="straightConnector1">
            <a:avLst/>
          </a:prstGeom>
          <a:ln>
            <a:solidFill>
              <a:srgbClr val="F632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r 58">
            <a:extLst>
              <a:ext uri="{FF2B5EF4-FFF2-40B4-BE49-F238E27FC236}">
                <a16:creationId xmlns:a16="http://schemas.microsoft.com/office/drawing/2014/main" id="{6E48EB1B-A104-4817-9865-2798BA9F7D8A}"/>
              </a:ext>
            </a:extLst>
          </p:cNvPr>
          <p:cNvCxnSpPr>
            <a:cxnSpLocks/>
          </p:cNvCxnSpPr>
          <p:nvPr/>
        </p:nvCxnSpPr>
        <p:spPr>
          <a:xfrm flipH="1">
            <a:off x="10369418" y="1177888"/>
            <a:ext cx="1" cy="346112"/>
          </a:xfrm>
          <a:prstGeom prst="straightConnector1">
            <a:avLst/>
          </a:prstGeom>
          <a:ln>
            <a:solidFill>
              <a:srgbClr val="F632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r 58">
            <a:extLst>
              <a:ext uri="{FF2B5EF4-FFF2-40B4-BE49-F238E27FC236}">
                <a16:creationId xmlns:a16="http://schemas.microsoft.com/office/drawing/2014/main" id="{F43CDA13-2F63-41A5-914F-DFAD0437EAEE}"/>
              </a:ext>
            </a:extLst>
          </p:cNvPr>
          <p:cNvCxnSpPr>
            <a:cxnSpLocks/>
          </p:cNvCxnSpPr>
          <p:nvPr/>
        </p:nvCxnSpPr>
        <p:spPr>
          <a:xfrm flipH="1">
            <a:off x="2169271" y="1177888"/>
            <a:ext cx="1" cy="346112"/>
          </a:xfrm>
          <a:prstGeom prst="straightConnector1">
            <a:avLst/>
          </a:prstGeom>
          <a:ln>
            <a:solidFill>
              <a:srgbClr val="F632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ángulo 55">
            <a:extLst>
              <a:ext uri="{FF2B5EF4-FFF2-40B4-BE49-F238E27FC236}">
                <a16:creationId xmlns:a16="http://schemas.microsoft.com/office/drawing/2014/main" id="{00EB01FB-B3DB-44BD-84CD-1AF08F51311F}"/>
              </a:ext>
            </a:extLst>
          </p:cNvPr>
          <p:cNvSpPr/>
          <p:nvPr/>
        </p:nvSpPr>
        <p:spPr>
          <a:xfrm>
            <a:off x="6358262" y="3091502"/>
            <a:ext cx="1441996" cy="689337"/>
          </a:xfrm>
          <a:prstGeom prst="rect">
            <a:avLst/>
          </a:prstGeom>
          <a:solidFill>
            <a:srgbClr val="F6323E"/>
          </a:solidFill>
          <a:ln w="6350">
            <a:solidFill>
              <a:srgbClr val="F632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Grupo de Trabajo Internacional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BBC0973B-CAD8-435B-9142-83F46A1D77BE}"/>
              </a:ext>
            </a:extLst>
          </p:cNvPr>
          <p:cNvSpPr/>
          <p:nvPr/>
        </p:nvSpPr>
        <p:spPr>
          <a:xfrm>
            <a:off x="4310992" y="3126512"/>
            <a:ext cx="1441996" cy="689337"/>
          </a:xfrm>
          <a:prstGeom prst="rect">
            <a:avLst/>
          </a:prstGeom>
          <a:solidFill>
            <a:srgbClr val="F6323E"/>
          </a:solidFill>
          <a:ln w="6350">
            <a:solidFill>
              <a:srgbClr val="F632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Grupo de Trabajo Internacional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F7775ADF-C58D-4F33-987B-26C94DE4329D}"/>
              </a:ext>
            </a:extLst>
          </p:cNvPr>
          <p:cNvSpPr/>
          <p:nvPr/>
        </p:nvSpPr>
        <p:spPr>
          <a:xfrm>
            <a:off x="4320272" y="4324438"/>
            <a:ext cx="1441996" cy="689337"/>
          </a:xfrm>
          <a:prstGeom prst="rect">
            <a:avLst/>
          </a:prstGeom>
          <a:solidFill>
            <a:srgbClr val="F6323E"/>
          </a:solidFill>
          <a:ln w="6350">
            <a:solidFill>
              <a:srgbClr val="F632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Grupo de Trabajo Internacional</a:t>
            </a:r>
          </a:p>
        </p:txBody>
      </p:sp>
      <p:sp>
        <p:nvSpPr>
          <p:cNvPr id="61" name="Título 60">
            <a:extLst>
              <a:ext uri="{FF2B5EF4-FFF2-40B4-BE49-F238E27FC236}">
                <a16:creationId xmlns:a16="http://schemas.microsoft.com/office/drawing/2014/main" id="{3875622A-6528-40B0-A3E6-99E71829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Organización internacional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292C1A3-04F0-4A6D-8C69-2639FE67604F}"/>
              </a:ext>
            </a:extLst>
          </p:cNvPr>
          <p:cNvSpPr/>
          <p:nvPr/>
        </p:nvSpPr>
        <p:spPr>
          <a:xfrm>
            <a:off x="4348314" y="829762"/>
            <a:ext cx="3458494" cy="481968"/>
          </a:xfrm>
          <a:prstGeom prst="rect">
            <a:avLst/>
          </a:prstGeom>
          <a:solidFill>
            <a:srgbClr val="F6323E"/>
          </a:solidFill>
          <a:ln>
            <a:solidFill>
              <a:srgbClr val="F632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Comité de Presidentes/as Rectores/as Internacional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1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1A7F2F7-A715-49C6-828D-F3C54C337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Presentación Grupos de Trabajo </a:t>
            </a:r>
            <a:r>
              <a:rPr lang="es-ES" dirty="0" err="1"/>
              <a:t>MetaRed</a:t>
            </a:r>
            <a:r>
              <a:rPr lang="es-ES" dirty="0"/>
              <a:t> X España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3D43B6-26FA-4DC1-907F-E3388F083D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BDD033-B903-484B-A163-AC51B4E4C8F1}" type="slidenum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srgbClr val="E7333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E7333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4D0F6132-AB9D-447F-B144-5D7D117B6C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83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A87C1-8E5F-456D-96C8-CC8619E67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Grupos de trabajo </a:t>
            </a:r>
            <a:r>
              <a:rPr lang="es-ES" dirty="0" err="1"/>
              <a:t>MetaRed</a:t>
            </a:r>
            <a:r>
              <a:rPr lang="es-ES" dirty="0"/>
              <a:t> X España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3B6783-27F7-43EA-821E-251EDF3FB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87376"/>
            <a:ext cx="10972800" cy="4751424"/>
          </a:xfrm>
        </p:spPr>
        <p:txBody>
          <a:bodyPr/>
          <a:lstStyle/>
          <a:p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</a:rPr>
              <a:t>GT Dirección unidades de emprendimiento</a:t>
            </a:r>
          </a:p>
          <a:p>
            <a:pPr lvl="4" algn="l">
              <a:buFont typeface="Wingdings" panose="05000000000000000000" pitchFamily="2" charset="2"/>
              <a:buChar char="ü"/>
            </a:pPr>
            <a:r>
              <a:rPr lang="es-ES" sz="1100" dirty="0"/>
              <a:t>Fomentar una planificación estratégica conjunta que sirva de marco al desarrollo de la actividad de unidad de emprendimiento, contribuyendo así a conseguir sus objetivos de apoyo al desarrollo de una IES emprendedora.</a:t>
            </a:r>
          </a:p>
          <a:p>
            <a:pPr lvl="4" algn="l">
              <a:buFont typeface="Wingdings" panose="05000000000000000000" pitchFamily="2" charset="2"/>
              <a:buChar char="ü"/>
            </a:pPr>
            <a:r>
              <a:rPr lang="es-ES" sz="1100" dirty="0"/>
              <a:t>Analizar de manera conjunta las buenas prácticas a nivel nacional y fomentar su difusión y explotación de resultados.</a:t>
            </a:r>
          </a:p>
          <a:p>
            <a:pPr lvl="4" algn="l">
              <a:buFont typeface="Wingdings" panose="05000000000000000000" pitchFamily="2" charset="2"/>
              <a:buChar char="ü"/>
            </a:pPr>
            <a:r>
              <a:rPr lang="es-ES" sz="1100" dirty="0"/>
              <a:t>Analizar y crear modelos de alianzas y cooperación entre unidades de emprendimiento.</a:t>
            </a:r>
          </a:p>
          <a:p>
            <a:pPr lvl="4" algn="l">
              <a:buFont typeface="Wingdings" panose="05000000000000000000" pitchFamily="2" charset="2"/>
              <a:buChar char="ü"/>
            </a:pPr>
            <a:r>
              <a:rPr lang="es-ES" sz="1100" dirty="0"/>
              <a:t>Fomentar, impulsar y ayudar a las universidades en la implantación de modelos de estrategia y gobernanza de las unidades de emprendimiento.</a:t>
            </a:r>
          </a:p>
          <a:p>
            <a:pPr lvl="4" algn="l">
              <a:buFont typeface="Wingdings" panose="05000000000000000000" pitchFamily="2" charset="2"/>
              <a:buChar char="ü"/>
            </a:pPr>
            <a:r>
              <a:rPr lang="es-ES" sz="1100" dirty="0"/>
              <a:t>Compartir buenas prácticas y casos de éxito entre los diferentes países.</a:t>
            </a:r>
          </a:p>
          <a:p>
            <a:pPr lvl="4" algn="l">
              <a:buFont typeface="Wingdings" panose="05000000000000000000" pitchFamily="2" charset="2"/>
              <a:buChar char="ü"/>
            </a:pPr>
            <a:r>
              <a:rPr lang="es-ES" sz="1100" dirty="0"/>
              <a:t>Realizar  proyectos internacionales en la materia que se beneficien las universidades de todos los países.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</a:endParaRPr>
          </a:p>
          <a:p>
            <a:pPr marL="0" indent="0">
              <a:buNone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</a:endParaRPr>
          </a:p>
          <a:p>
            <a:endParaRPr lang="es-E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" sz="1600" dirty="0">
              <a:solidFill>
                <a:srgbClr val="F6323E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C9391C-BF17-498E-834F-B5061DC486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BDD033-B903-484B-A163-AC51B4E4C8F1}" type="slidenum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srgbClr val="E7333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E7333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84017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MetaRed ">
  <a:themeElements>
    <a:clrScheme name="Personalizad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6323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aRed - Plantilla.potx" id="{64EDAF21-1A3B-4284-9D68-4E67CE166F59}" vid="{9EA06306-52BA-40AE-922C-4ACAC7B7B91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MetaRed - Plantilla</Template>
  <TotalTime>3263</TotalTime>
  <Words>953</Words>
  <Application>Microsoft Macintosh PowerPoint</Application>
  <PresentationFormat>Panorámica</PresentationFormat>
  <Paragraphs>136</Paragraphs>
  <Slides>17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</vt:lpstr>
      <vt:lpstr>Corbel</vt:lpstr>
      <vt:lpstr>ubuntu</vt:lpstr>
      <vt:lpstr>Wingdings</vt:lpstr>
      <vt:lpstr>Plantilla MetaRed </vt:lpstr>
      <vt:lpstr>Presentación de PowerPoint</vt:lpstr>
      <vt:lpstr>MetaRed X – Red de Redes de Unidades de Emprendimiento</vt:lpstr>
      <vt:lpstr>Presentación de PowerPoint</vt:lpstr>
      <vt:lpstr>Organización MetaRed X España</vt:lpstr>
      <vt:lpstr>Organización en cada país</vt:lpstr>
      <vt:lpstr>MetaRed X Internacional </vt:lpstr>
      <vt:lpstr>Organización internacional</vt:lpstr>
      <vt:lpstr>Presentación Grupos de Trabajo MetaRed X España</vt:lpstr>
      <vt:lpstr>Grupos de trabajo MetaRed X España </vt:lpstr>
      <vt:lpstr>Grupos de trabajo MetaRed X España </vt:lpstr>
      <vt:lpstr>Grupos de trabajo MetaRed X España </vt:lpstr>
      <vt:lpstr>Grupos de trabajo MetaRed X España </vt:lpstr>
      <vt:lpstr>Grupos de trabajo MetaRed X España </vt:lpstr>
      <vt:lpstr>I Encuentro de Universidades MetaRed X España</vt:lpstr>
      <vt:lpstr>Objetivos I Encuentro de universidades  </vt:lpstr>
      <vt:lpstr>¿Porqué creemos en MetaRed X?</vt:lpstr>
      <vt:lpstr>Gracias por su atención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De Andres Rivero</dc:creator>
  <cp:lastModifiedBy>Alicia Rubio Bañón</cp:lastModifiedBy>
  <cp:revision>195</cp:revision>
  <dcterms:created xsi:type="dcterms:W3CDTF">2019-05-23T08:14:21Z</dcterms:created>
  <dcterms:modified xsi:type="dcterms:W3CDTF">2022-06-24T10:56:50Z</dcterms:modified>
</cp:coreProperties>
</file>