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9" r:id="rId5"/>
    <p:sldId id="279" r:id="rId6"/>
    <p:sldId id="284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C58"/>
    <a:srgbClr val="231F20"/>
    <a:srgbClr val="9978B2"/>
    <a:srgbClr val="6C358D"/>
    <a:srgbClr val="2F9FD3"/>
    <a:srgbClr val="ED1D8C"/>
    <a:srgbClr val="5E5E5E"/>
    <a:srgbClr val="085156"/>
    <a:srgbClr val="F5C05B"/>
    <a:srgbClr val="40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5"/>
    <p:restoredTop sz="94729"/>
  </p:normalViewPr>
  <p:slideViewPr>
    <p:cSldViewPr snapToGrid="0" snapToObjects="1">
      <p:cViewPr>
        <p:scale>
          <a:sx n="50" d="100"/>
          <a:sy n="50" d="100"/>
        </p:scale>
        <p:origin x="15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6AE63-1D0A-7C48-BE2D-A1B40953E893}"/>
              </a:ext>
            </a:extLst>
          </p:cNvPr>
          <p:cNvSpPr/>
          <p:nvPr userDrawn="1"/>
        </p:nvSpPr>
        <p:spPr>
          <a:xfrm>
            <a:off x="0" y="2470068"/>
            <a:ext cx="8576841" cy="3623401"/>
          </a:xfrm>
          <a:prstGeom prst="rect">
            <a:avLst/>
          </a:prstGeom>
          <a:solidFill>
            <a:srgbClr val="2F9FD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59F2AE60-3060-DD48-8114-94F558580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50" y="649675"/>
            <a:ext cx="5537200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06DB90B-BE15-424D-A525-10FFA90FED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050" y="2645236"/>
            <a:ext cx="7233303" cy="313930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7929B7-3C67-5A4E-8657-22F696D1AF23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86F842-8463-9F40-AFAB-EEEBFE7AF599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CF15CCB-0E9F-C543-B071-54EA67393916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329822-FDC4-E84F-B693-4546144612B8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3ECEB-2A75-FC4F-B968-5779E0546DDE}"/>
              </a:ext>
            </a:extLst>
          </p:cNvPr>
          <p:cNvGrpSpPr/>
          <p:nvPr userDrawn="1"/>
        </p:nvGrpSpPr>
        <p:grpSpPr>
          <a:xfrm>
            <a:off x="0" y="2180929"/>
            <a:ext cx="8314298" cy="4201677"/>
            <a:chOff x="0" y="2300188"/>
            <a:chExt cx="6852062" cy="420167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4405D9A-A0F0-9344-A30E-F213FCA64BD7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A6C8DC-62E3-8045-BECD-CEAECCFF3879}"/>
                </a:ext>
              </a:extLst>
            </p:cNvPr>
            <p:cNvCxnSpPr/>
            <p:nvPr userDrawn="1"/>
          </p:nvCxnSpPr>
          <p:spPr>
            <a:xfrm>
              <a:off x="0" y="6501865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BB90DF-42B7-4440-9433-A1ABEC2D51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7835" y="2300188"/>
              <a:ext cx="0" cy="42016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163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Onl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F3D62A-82A1-F449-857A-1A441E0851F8}"/>
              </a:ext>
            </a:extLst>
          </p:cNvPr>
          <p:cNvSpPr/>
          <p:nvPr userDrawn="1"/>
        </p:nvSpPr>
        <p:spPr>
          <a:xfrm>
            <a:off x="0" y="2470068"/>
            <a:ext cx="12192000" cy="3623401"/>
          </a:xfrm>
          <a:prstGeom prst="rect">
            <a:avLst/>
          </a:prstGeom>
          <a:solidFill>
            <a:srgbClr val="2F9FD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03359831-8338-E14C-8BC1-4CEF6E64D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50" y="470038"/>
            <a:ext cx="5537200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2F2BBF05-101C-4043-B3A0-A6EA3022AC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050" y="2811516"/>
            <a:ext cx="5223113" cy="313930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F648E447-4EBD-614A-9C38-7835235453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5293" y="2811516"/>
            <a:ext cx="5223113" cy="313930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3E5FE3-2A3F-DF46-9490-59EE4DBF8A88}"/>
              </a:ext>
            </a:extLst>
          </p:cNvPr>
          <p:cNvSpPr/>
          <p:nvPr userDrawn="1"/>
        </p:nvSpPr>
        <p:spPr>
          <a:xfrm>
            <a:off x="10122946" y="6380196"/>
            <a:ext cx="1876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between academia + industry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8376F8-31B9-BC42-BE02-ADC2037F385C}"/>
              </a:ext>
            </a:extLst>
          </p:cNvPr>
          <p:cNvCxnSpPr/>
          <p:nvPr userDrawn="1"/>
        </p:nvCxnSpPr>
        <p:spPr>
          <a:xfrm>
            <a:off x="11960323" y="6503308"/>
            <a:ext cx="231677" cy="0"/>
          </a:xfrm>
          <a:prstGeom prst="line">
            <a:avLst/>
          </a:prstGeom>
          <a:ln>
            <a:solidFill>
              <a:srgbClr val="5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6547FC-F813-1B45-8E33-F3A7116F8453}"/>
              </a:ext>
            </a:extLst>
          </p:cNvPr>
          <p:cNvCxnSpPr/>
          <p:nvPr userDrawn="1"/>
        </p:nvCxnSpPr>
        <p:spPr>
          <a:xfrm>
            <a:off x="11963909" y="6429797"/>
            <a:ext cx="0" cy="147021"/>
          </a:xfrm>
          <a:prstGeom prst="line">
            <a:avLst/>
          </a:prstGeom>
          <a:ln>
            <a:solidFill>
              <a:srgbClr val="5E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5847A1-382E-404E-94E9-6265EBF6632C}"/>
              </a:ext>
            </a:extLst>
          </p:cNvPr>
          <p:cNvGrpSpPr/>
          <p:nvPr userDrawn="1"/>
        </p:nvGrpSpPr>
        <p:grpSpPr>
          <a:xfrm>
            <a:off x="1" y="15529"/>
            <a:ext cx="7391401" cy="2110067"/>
            <a:chOff x="1179373" y="3443706"/>
            <a:chExt cx="5672689" cy="305815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7A0FA9-8107-1B44-8BDC-4477E3C510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373" y="6501865"/>
              <a:ext cx="56726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36BA24-26A3-EE4D-A722-60ACD668F6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7835" y="3443706"/>
              <a:ext cx="0" cy="305815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562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EDE315-0A22-5D46-90C9-C6353D27B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9403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42EFC816-3331-014C-A5B5-51C6ECCC0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5773" y="971826"/>
            <a:ext cx="6014719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DCA693-0952-B842-82D9-CE60D19D9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5775" y="2709882"/>
            <a:ext cx="6014720" cy="2734379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94E82-41AC-6441-B462-1BCF55145592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A7AC00-1538-B247-B35E-4DE5474B5305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064465-5549-8C40-8F92-5BE2EFCC7E13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21637E-0DD2-6643-854D-285373A5CA34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5236F66-96E1-A248-808A-638971DA4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30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26" name="Text Placeholder 45">
            <a:extLst>
              <a:ext uri="{FF2B5EF4-FFF2-40B4-BE49-F238E27FC236}">
                <a16:creationId xmlns:a16="http://schemas.microsoft.com/office/drawing/2014/main" id="{5E91240E-AF41-DA49-821F-9EC478057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651" y="3599065"/>
            <a:ext cx="4708174" cy="236189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8329B7D-5742-7443-8739-848BA79A42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59514" y="3599065"/>
            <a:ext cx="5693155" cy="2361897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9E613B-F1AE-8E44-8E50-56ADD28AA098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D9E8B9-DDEB-A64A-AEA6-A691EAD6BFDD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81BD83-E654-EB42-8553-E7A91CF24928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AE380B-D6E2-3346-A541-64E205611F50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034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F04D46B-85DF-E341-BCB7-F070853B8C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87" y="1"/>
            <a:ext cx="3115312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EBE27D9C-9235-354F-B5C3-1655DA3F90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868" y="777586"/>
            <a:ext cx="3718480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8713495F-D974-E440-A1B6-BD1465C16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1868" y="2380174"/>
            <a:ext cx="3718481" cy="2734379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AF6B3185-3421-2A46-839D-C58A6A54C3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893" y="777585"/>
            <a:ext cx="3413835" cy="1311087"/>
          </a:xfrm>
        </p:spPr>
        <p:txBody>
          <a:bodyPr>
            <a:normAutofit/>
          </a:bodyPr>
          <a:lstStyle>
            <a:lvl1pPr marL="0" indent="0">
              <a:buNone/>
              <a:defRPr sz="55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FA2845-EDDD-C643-B5A1-99F9C74AE68D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1538B5-AE49-DE49-BCA9-69389E7F0E59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839229-B1D3-BB49-8A69-951A885E343D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9A7B7D-5BBB-274B-9A6F-D282F0EDF65B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43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481C22BA-2491-E34B-BC13-0979DC5FEB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4691"/>
            <a:ext cx="3149600" cy="54368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BF29B89D-D9FF-184F-B915-E98E0C71DB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881" y="1319144"/>
            <a:ext cx="3866431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5E68F32-159F-DA44-9228-60B52ECC9D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7883" y="3057200"/>
            <a:ext cx="3866432" cy="2734379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FEBC306-C609-9D4C-83B2-C328FDF0E4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2597" y="0"/>
            <a:ext cx="4479403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C2BE64-0365-9E44-8200-EFC604DA7CF3}"/>
              </a:ext>
            </a:extLst>
          </p:cNvPr>
          <p:cNvGrpSpPr/>
          <p:nvPr userDrawn="1"/>
        </p:nvGrpSpPr>
        <p:grpSpPr>
          <a:xfrm>
            <a:off x="-14980" y="6380196"/>
            <a:ext cx="2069054" cy="246221"/>
            <a:chOff x="-14980" y="6380196"/>
            <a:chExt cx="2069054" cy="2462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940695-799D-D04C-A257-875142C2DB91}"/>
                </a:ext>
              </a:extLst>
            </p:cNvPr>
            <p:cNvSpPr/>
            <p:nvPr userDrawn="1"/>
          </p:nvSpPr>
          <p:spPr>
            <a:xfrm>
              <a:off x="177252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3FCA22-9918-1F47-A006-8D14E03EA9B6}"/>
                </a:ext>
              </a:extLst>
            </p:cNvPr>
            <p:cNvCxnSpPr/>
            <p:nvPr userDrawn="1"/>
          </p:nvCxnSpPr>
          <p:spPr>
            <a:xfrm rot="10800000">
              <a:off x="-14980" y="6503305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435D5-9189-B941-A6ED-283C6E50FAE0}"/>
                </a:ext>
              </a:extLst>
            </p:cNvPr>
            <p:cNvCxnSpPr/>
            <p:nvPr userDrawn="1"/>
          </p:nvCxnSpPr>
          <p:spPr>
            <a:xfrm rot="10800000">
              <a:off x="213111" y="6429795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263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86C08F9-85D2-244E-9A33-26FD6D6FFB43}"/>
              </a:ext>
            </a:extLst>
          </p:cNvPr>
          <p:cNvSpPr/>
          <p:nvPr userDrawn="1"/>
        </p:nvSpPr>
        <p:spPr>
          <a:xfrm rot="10800000">
            <a:off x="-20172" y="2879904"/>
            <a:ext cx="6116172" cy="3623401"/>
          </a:xfrm>
          <a:prstGeom prst="rect">
            <a:avLst/>
          </a:prstGeom>
          <a:solidFill>
            <a:srgbClr val="2F9FD3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C13D3D-B899-DA46-B330-C569BBD59FDC}"/>
              </a:ext>
            </a:extLst>
          </p:cNvPr>
          <p:cNvGrpSpPr/>
          <p:nvPr userDrawn="1"/>
        </p:nvGrpSpPr>
        <p:grpSpPr>
          <a:xfrm>
            <a:off x="10318" y="2709559"/>
            <a:ext cx="5927495" cy="3524647"/>
            <a:chOff x="0" y="2300188"/>
            <a:chExt cx="6852062" cy="42016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A9629D-491E-E04B-8B80-A32A4775CD48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97F1A8-28E0-A846-BFED-81E0A94BFD2F}"/>
                </a:ext>
              </a:extLst>
            </p:cNvPr>
            <p:cNvCxnSpPr/>
            <p:nvPr userDrawn="1"/>
          </p:nvCxnSpPr>
          <p:spPr>
            <a:xfrm>
              <a:off x="0" y="6501865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A0C89D-8092-C642-9209-4CD7755764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7835" y="2300188"/>
              <a:ext cx="0" cy="42016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5AB6FDE-11C6-E54D-9C66-FCF1903C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3" t="-3997" r="35867" b="15217"/>
          <a:stretch/>
        </p:blipFill>
        <p:spPr>
          <a:xfrm>
            <a:off x="5950643" y="0"/>
            <a:ext cx="6231039" cy="4826000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D39093A-438F-9B41-BF6A-92FD16E30F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33446" y="1011045"/>
            <a:ext cx="3594836" cy="230559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B2F76009-0A61-1445-947E-B28548225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188" y="880520"/>
            <a:ext cx="5227317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B367B811-E09C-1F4D-9015-BFE825FD37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425" y="3193904"/>
            <a:ext cx="5224975" cy="2570277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BE1374-974C-7648-8402-CDF31DF04184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ADE7F9-CE9B-0041-A3E4-64B48F79335B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429DA7-4131-3E48-9950-E3978E884FD6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6031DC-F00A-934F-8282-774735C424A7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03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A885BE6-CD49-B542-83A3-03D6749A6B84}"/>
              </a:ext>
            </a:extLst>
          </p:cNvPr>
          <p:cNvSpPr/>
          <p:nvPr userDrawn="1"/>
        </p:nvSpPr>
        <p:spPr>
          <a:xfrm>
            <a:off x="5739764" y="2591321"/>
            <a:ext cx="6446910" cy="3623401"/>
          </a:xfrm>
          <a:prstGeom prst="rect">
            <a:avLst/>
          </a:prstGeom>
          <a:solidFill>
            <a:srgbClr val="ED1D8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D7E864-CEE5-1D4D-8D96-2F6EC098F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4" t="10823" r="9307" b="5574"/>
          <a:stretch/>
        </p:blipFill>
        <p:spPr>
          <a:xfrm>
            <a:off x="5325" y="1968833"/>
            <a:ext cx="5301741" cy="4839954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09F88AD-8875-0745-AC92-7B8EDBB9D8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6" y="2400696"/>
            <a:ext cx="4165600" cy="343746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7D3AA631-ABBE-F748-930A-168C0F1DE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3954" y="657746"/>
            <a:ext cx="5616784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17F8CA4-9B23-6F49-8F54-B362BB7616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1" y="2787475"/>
            <a:ext cx="5616785" cy="2734379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A6D46B-26B2-1F48-B048-8B52CF212D37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1ABFA1-C91B-9D4F-86E0-6793DB65C8EA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D24A9C-8589-3940-886F-7D328B021A4B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DAF577-D21B-AA43-B70E-CB8BCE6490B6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D978CA-5989-E74B-84EE-EF115346B582}"/>
              </a:ext>
            </a:extLst>
          </p:cNvPr>
          <p:cNvGrpSpPr/>
          <p:nvPr userDrawn="1"/>
        </p:nvGrpSpPr>
        <p:grpSpPr>
          <a:xfrm rot="10800000">
            <a:off x="5509551" y="2424738"/>
            <a:ext cx="6677122" cy="3524647"/>
            <a:chOff x="0" y="2300188"/>
            <a:chExt cx="6852062" cy="42016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94CB30-4D6A-4D43-A1C6-0240D1E0ECCD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EA0997-9D94-5A4F-AB0A-5B35A8056A40}"/>
                </a:ext>
              </a:extLst>
            </p:cNvPr>
            <p:cNvCxnSpPr/>
            <p:nvPr userDrawn="1"/>
          </p:nvCxnSpPr>
          <p:spPr>
            <a:xfrm>
              <a:off x="0" y="6501865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DE255F-1A52-8E4E-B979-FB36BA2057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7835" y="2300188"/>
              <a:ext cx="0" cy="42016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29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54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6C3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SPANNING BOUNDARIES</a:t>
            </a:r>
          </a:p>
          <a:p>
            <a:pPr fontAlgn="base"/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8" y="2883583"/>
            <a:ext cx="64986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SPANNING BOUNDARIES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F9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0189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2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2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         BE USED WITHIN              THE </a:t>
            </a:r>
            <a:r>
              <a:rPr lang="en-IE" sz="32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SPANNING BOUNDARIES</a:t>
            </a:r>
            <a:endParaRPr lang="en-IE" sz="32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2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DC7269-884C-AE49-96AE-9EB43C753306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ED6696-D04D-9D44-836C-E5B0F6B2B2AE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0E0FB27-A827-414E-8BE7-6ACBE6D400C1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38B4E02-0CAF-9D4E-966C-C7BA5FE4294A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138EA4A1-2D56-1342-BB25-4BC803684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50" y="649675"/>
            <a:ext cx="5537200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11B5A1FD-2E0E-8946-B797-8B3B593934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050" y="2645236"/>
            <a:ext cx="7233303" cy="313930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6106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EE112-2701-2B44-9E15-269B89057F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3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82D9212-B2FE-074E-B44F-1436122F7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32" y="5680245"/>
            <a:ext cx="2113031" cy="1177755"/>
          </a:xfrm>
          <a:prstGeom prst="rect">
            <a:avLst/>
          </a:prstGeom>
          <a:effectLst/>
        </p:spPr>
      </p:pic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57764267-FFEC-B842-B66E-832CA484B4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556" y="934585"/>
            <a:ext cx="5501279" cy="2957423"/>
          </a:xfrm>
        </p:spPr>
        <p:txBody>
          <a:bodyPr>
            <a:noAutofit/>
          </a:bodyPr>
          <a:lstStyle>
            <a:lvl1pPr marL="0" indent="0" algn="l">
              <a:buNone/>
              <a:defRPr sz="14000" b="0">
                <a:solidFill>
                  <a:schemeClr val="bg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28D80-2C77-C64C-96DC-C615E57571F3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48B9DD-695C-EC47-8A11-2BF8DD258EAA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D41666-3FE9-6E49-B4F6-F4A41EFCE697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E4AC3B-FD06-3544-8BD9-8A82B7FE25D8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7D677B-30FA-B24A-9365-616784DF192D}"/>
              </a:ext>
            </a:extLst>
          </p:cNvPr>
          <p:cNvGrpSpPr/>
          <p:nvPr userDrawn="1"/>
        </p:nvGrpSpPr>
        <p:grpSpPr>
          <a:xfrm>
            <a:off x="0" y="602873"/>
            <a:ext cx="8314298" cy="3620848"/>
            <a:chOff x="0" y="2300187"/>
            <a:chExt cx="6852062" cy="420349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B67638-A11F-A34B-937E-3009E95500E0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DD3953-42A6-3545-96C9-BDD60A3ED0EF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0" y="6501864"/>
              <a:ext cx="68520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ED2257-6521-064B-8954-789884D2BB30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6837835" y="2300187"/>
              <a:ext cx="0" cy="42034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374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86EFD1-61E5-5D46-ACA0-F834B1E3F2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1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7847A2-CF3B-7744-BEAC-C7D5BB31C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32" y="5680245"/>
            <a:ext cx="2113031" cy="1177755"/>
          </a:xfrm>
          <a:prstGeom prst="rect">
            <a:avLst/>
          </a:prstGeom>
          <a:effectLst/>
        </p:spPr>
      </p:pic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2CDF5E4E-F008-8E49-A373-206034BFB2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556" y="934585"/>
            <a:ext cx="5501279" cy="2957423"/>
          </a:xfrm>
        </p:spPr>
        <p:txBody>
          <a:bodyPr>
            <a:noAutofit/>
          </a:bodyPr>
          <a:lstStyle>
            <a:lvl1pPr marL="0" indent="0" algn="l">
              <a:buNone/>
              <a:defRPr sz="14000" b="0">
                <a:solidFill>
                  <a:schemeClr val="bg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B29DD-7F2B-A544-8795-FFF9C07945A4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C54119-F557-6849-AFD6-BEDEEB21E508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2691C4-83D3-C540-873C-F036F3AC527D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D83649-85A2-E14D-8E29-2B394C33D2F8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513B82-DE17-8D4F-8848-FA594A42E65E}"/>
              </a:ext>
            </a:extLst>
          </p:cNvPr>
          <p:cNvGrpSpPr/>
          <p:nvPr userDrawn="1"/>
        </p:nvGrpSpPr>
        <p:grpSpPr>
          <a:xfrm>
            <a:off x="0" y="602873"/>
            <a:ext cx="8314298" cy="3620848"/>
            <a:chOff x="0" y="2300187"/>
            <a:chExt cx="6852062" cy="420349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7907EB-32C0-6C41-A766-5DE5FAD49A79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D6C869-365C-4B4A-8B91-083327BF5659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0" y="6501864"/>
              <a:ext cx="68520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F6904B-CB1F-6142-971C-4953D66855EE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6837835" y="2300187"/>
              <a:ext cx="0" cy="42034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34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8DF9A-F7BB-D140-9B26-0F97857D6F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9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77BBD22-AF3B-584B-96D8-3F98B69AD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32" y="5680245"/>
            <a:ext cx="2113031" cy="1177755"/>
          </a:xfrm>
          <a:prstGeom prst="rect">
            <a:avLst/>
          </a:prstGeom>
          <a:effectLst/>
        </p:spPr>
      </p:pic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D84305C6-D058-6847-89DC-688DFB4B1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556" y="934585"/>
            <a:ext cx="5501279" cy="2957423"/>
          </a:xfrm>
        </p:spPr>
        <p:txBody>
          <a:bodyPr>
            <a:noAutofit/>
          </a:bodyPr>
          <a:lstStyle>
            <a:lvl1pPr marL="0" indent="0" algn="l">
              <a:buNone/>
              <a:defRPr sz="14000" b="0">
                <a:solidFill>
                  <a:schemeClr val="bg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B93431-CD95-3548-9FC7-8DB9882FE170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F052FC-075A-794A-AC4B-C7217604EC54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531ABE-C95B-E245-A186-7E8EAC190426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4CF5A0-54E0-734A-AE3B-D47129F0AE30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CAF485-4788-0147-AB11-2BE62960FF72}"/>
              </a:ext>
            </a:extLst>
          </p:cNvPr>
          <p:cNvGrpSpPr/>
          <p:nvPr userDrawn="1"/>
        </p:nvGrpSpPr>
        <p:grpSpPr>
          <a:xfrm>
            <a:off x="0" y="602873"/>
            <a:ext cx="8314298" cy="3620848"/>
            <a:chOff x="0" y="2300187"/>
            <a:chExt cx="6852062" cy="420349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AD3B5F-8093-5148-862C-833ACBEA872F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EA4A64-D3AA-8249-ABA4-25CD1904D2B6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0" y="6501864"/>
              <a:ext cx="68520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1C8F60-694A-6649-98F1-21A4F72FAAA8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6837835" y="2300187"/>
              <a:ext cx="0" cy="42034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98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Only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6AE63-1D0A-7C48-BE2D-A1B40953E893}"/>
              </a:ext>
            </a:extLst>
          </p:cNvPr>
          <p:cNvSpPr/>
          <p:nvPr userDrawn="1"/>
        </p:nvSpPr>
        <p:spPr>
          <a:xfrm>
            <a:off x="0" y="2470068"/>
            <a:ext cx="8576841" cy="3623401"/>
          </a:xfrm>
          <a:prstGeom prst="rect">
            <a:avLst/>
          </a:prstGeom>
          <a:solidFill>
            <a:srgbClr val="ED1D8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59F2AE60-3060-DD48-8114-94F558580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50" y="649675"/>
            <a:ext cx="5537200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06DB90B-BE15-424D-A525-10FFA90FED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050" y="2645236"/>
            <a:ext cx="7233303" cy="313930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430F17-4953-4F4F-9B68-CD2533FC0862}"/>
              </a:ext>
            </a:extLst>
          </p:cNvPr>
          <p:cNvGrpSpPr/>
          <p:nvPr userDrawn="1"/>
        </p:nvGrpSpPr>
        <p:grpSpPr>
          <a:xfrm>
            <a:off x="0" y="2180929"/>
            <a:ext cx="8314298" cy="4201677"/>
            <a:chOff x="0" y="2300188"/>
            <a:chExt cx="6852062" cy="420167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22D2E28-2BD9-EE4F-BB21-C4CF6BB22F86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FC095F-FEC1-C04E-AAD7-CB8DEE70B93C}"/>
                </a:ext>
              </a:extLst>
            </p:cNvPr>
            <p:cNvCxnSpPr/>
            <p:nvPr userDrawn="1"/>
          </p:nvCxnSpPr>
          <p:spPr>
            <a:xfrm>
              <a:off x="0" y="6501865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7EFE8F-9290-514E-92B9-6B030DEF33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7835" y="2300188"/>
              <a:ext cx="0" cy="42016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3CFB4E-4CDB-7647-B956-20103604693D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8B959A-94BB-F749-AC19-BDB654E4259E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DF2E76-C106-AB45-A8D8-8373BA37E1F1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083441-4ADC-004E-B136-EF38ED574ACF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6AE63-1D0A-7C48-BE2D-A1B40953E893}"/>
              </a:ext>
            </a:extLst>
          </p:cNvPr>
          <p:cNvSpPr/>
          <p:nvPr userDrawn="1"/>
        </p:nvSpPr>
        <p:spPr>
          <a:xfrm>
            <a:off x="0" y="2470068"/>
            <a:ext cx="8576841" cy="3623401"/>
          </a:xfrm>
          <a:prstGeom prst="rect">
            <a:avLst/>
          </a:prstGeom>
          <a:solidFill>
            <a:srgbClr val="6C358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59F2AE60-3060-DD48-8114-94F558580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50" y="649675"/>
            <a:ext cx="5537200" cy="13110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Orkne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DOLOR SIT</a:t>
            </a:r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06DB90B-BE15-424D-A525-10FFA90FED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050" y="2645236"/>
            <a:ext cx="7233303" cy="313930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B584C2-FEFA-B240-A867-790093727245}"/>
              </a:ext>
            </a:extLst>
          </p:cNvPr>
          <p:cNvGrpSpPr/>
          <p:nvPr userDrawn="1"/>
        </p:nvGrpSpPr>
        <p:grpSpPr>
          <a:xfrm>
            <a:off x="10122946" y="6380196"/>
            <a:ext cx="2069054" cy="246221"/>
            <a:chOff x="10122946" y="6380196"/>
            <a:chExt cx="2069054" cy="2462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DE06D-A07A-3148-862D-2E34192F598D}"/>
                </a:ext>
              </a:extLst>
            </p:cNvPr>
            <p:cNvSpPr/>
            <p:nvPr userDrawn="1"/>
          </p:nvSpPr>
          <p:spPr>
            <a:xfrm>
              <a:off x="10122946" y="6380196"/>
              <a:ext cx="1876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IE" sz="1000" b="0" i="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between academia + industry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1CC207-61F7-004F-8C86-4852F05BD8E9}"/>
                </a:ext>
              </a:extLst>
            </p:cNvPr>
            <p:cNvCxnSpPr/>
            <p:nvPr userDrawn="1"/>
          </p:nvCxnSpPr>
          <p:spPr>
            <a:xfrm>
              <a:off x="11960323" y="6503308"/>
              <a:ext cx="231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8707B7-49E2-D34E-A0C8-623223516BF8}"/>
                </a:ext>
              </a:extLst>
            </p:cNvPr>
            <p:cNvCxnSpPr/>
            <p:nvPr userDrawn="1"/>
          </p:nvCxnSpPr>
          <p:spPr>
            <a:xfrm>
              <a:off x="11963909" y="6429797"/>
              <a:ext cx="0" cy="147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9684E2-2B54-9F41-A888-6D91DDFDE3DB}"/>
              </a:ext>
            </a:extLst>
          </p:cNvPr>
          <p:cNvGrpSpPr/>
          <p:nvPr userDrawn="1"/>
        </p:nvGrpSpPr>
        <p:grpSpPr>
          <a:xfrm>
            <a:off x="0" y="2180929"/>
            <a:ext cx="8314298" cy="4201677"/>
            <a:chOff x="0" y="2300188"/>
            <a:chExt cx="6852062" cy="420167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E4E0C45-D151-DB48-96C8-12C7789DA1DE}"/>
                </a:ext>
              </a:extLst>
            </p:cNvPr>
            <p:cNvCxnSpPr/>
            <p:nvPr userDrawn="1"/>
          </p:nvCxnSpPr>
          <p:spPr>
            <a:xfrm>
              <a:off x="0" y="2303813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02D9EF-DE5E-274B-ABD5-30A06F9BB9C3}"/>
                </a:ext>
              </a:extLst>
            </p:cNvPr>
            <p:cNvCxnSpPr/>
            <p:nvPr userDrawn="1"/>
          </p:nvCxnSpPr>
          <p:spPr>
            <a:xfrm>
              <a:off x="0" y="6501865"/>
              <a:ext cx="685206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4115F2-679E-314A-BE35-933C4E59F9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7835" y="2300188"/>
              <a:ext cx="0" cy="42016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6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88" r:id="rId4"/>
    <p:sldLayoutId id="2147483690" r:id="rId5"/>
    <p:sldLayoutId id="2147483691" r:id="rId6"/>
    <p:sldLayoutId id="2147483692" r:id="rId7"/>
    <p:sldLayoutId id="2147483652" r:id="rId8"/>
    <p:sldLayoutId id="2147483695" r:id="rId9"/>
    <p:sldLayoutId id="2147483696" r:id="rId10"/>
    <p:sldLayoutId id="2147483693" r:id="rId11"/>
    <p:sldLayoutId id="2147483653" r:id="rId12"/>
    <p:sldLayoutId id="2147483678" r:id="rId13"/>
    <p:sldLayoutId id="2147483679" r:id="rId14"/>
    <p:sldLayoutId id="2147483694" r:id="rId15"/>
    <p:sldLayoutId id="2147483680" r:id="rId16"/>
    <p:sldLayoutId id="2147483673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plata@uma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422C531-86A2-6E42-A065-FDAA548AA1B9}"/>
              </a:ext>
            </a:extLst>
          </p:cNvPr>
          <p:cNvSpPr txBox="1">
            <a:spLocks/>
          </p:cNvSpPr>
          <p:nvPr/>
        </p:nvSpPr>
        <p:spPr>
          <a:xfrm>
            <a:off x="5689603" y="3104120"/>
            <a:ext cx="5964092" cy="2248511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Rompiendo</a:t>
            </a:r>
            <a:r>
              <a:rPr lang="en-US" dirty="0"/>
              <a:t> las  barreras entre la Universidad y la </a:t>
            </a:r>
            <a:r>
              <a:rPr lang="en-US" dirty="0" err="1"/>
              <a:t>Empresa</a:t>
            </a:r>
            <a:endParaRPr lang="en-US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4ED94859-7A5D-124A-B56F-F5D94204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" y="238248"/>
            <a:ext cx="4259802" cy="23743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020C75-6DBC-7E4C-898F-C7402DE8DACC}"/>
              </a:ext>
            </a:extLst>
          </p:cNvPr>
          <p:cNvSpPr/>
          <p:nvPr/>
        </p:nvSpPr>
        <p:spPr>
          <a:xfrm>
            <a:off x="8307421" y="5906125"/>
            <a:ext cx="3914560" cy="61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B4EA6-A5AC-284B-A248-28AF535F7F83}"/>
              </a:ext>
            </a:extLst>
          </p:cNvPr>
          <p:cNvSpPr/>
          <p:nvPr/>
        </p:nvSpPr>
        <p:spPr>
          <a:xfrm>
            <a:off x="0" y="3954721"/>
            <a:ext cx="3195487" cy="2903279"/>
          </a:xfrm>
          <a:prstGeom prst="rect">
            <a:avLst/>
          </a:prstGeom>
          <a:solidFill>
            <a:srgbClr val="2F9FD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BB4621-B4DB-0D40-B4B7-BB1534AE2CC0}"/>
              </a:ext>
            </a:extLst>
          </p:cNvPr>
          <p:cNvSpPr/>
          <p:nvPr/>
        </p:nvSpPr>
        <p:spPr>
          <a:xfrm>
            <a:off x="10939830" y="0"/>
            <a:ext cx="1252170" cy="2023603"/>
          </a:xfrm>
          <a:prstGeom prst="rect">
            <a:avLst/>
          </a:prstGeom>
          <a:solidFill>
            <a:srgbClr val="6C358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0875F-4688-7A4A-B4DA-D11998342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140" y="5978314"/>
            <a:ext cx="2007494" cy="4523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A1EC81-CAB1-784C-90AE-643EA4B009DB}"/>
              </a:ext>
            </a:extLst>
          </p:cNvPr>
          <p:cNvGrpSpPr/>
          <p:nvPr/>
        </p:nvGrpSpPr>
        <p:grpSpPr>
          <a:xfrm>
            <a:off x="1" y="4101754"/>
            <a:ext cx="3372591" cy="2779996"/>
            <a:chOff x="1" y="4101754"/>
            <a:chExt cx="3372591" cy="2779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2E4433-E5ED-4049-AD5F-F867D0AB9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4104054"/>
              <a:ext cx="33725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276A4E-1B99-0443-9A93-7A880BAE8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2591" y="4101754"/>
              <a:ext cx="1" cy="2779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9D885-297A-AF4E-9775-55BF989C9ACE}"/>
              </a:ext>
            </a:extLst>
          </p:cNvPr>
          <p:cNvGrpSpPr/>
          <p:nvPr/>
        </p:nvGrpSpPr>
        <p:grpSpPr>
          <a:xfrm rot="10800000">
            <a:off x="11186594" y="0"/>
            <a:ext cx="1005406" cy="2248512"/>
            <a:chOff x="2367186" y="4101754"/>
            <a:chExt cx="1005406" cy="224851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877542-4E57-8040-A97C-3EBF008095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67186" y="4104054"/>
              <a:ext cx="10054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59E843-4DDB-AD46-A051-F8BEED8B0B2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372591" y="4101754"/>
              <a:ext cx="1" cy="224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840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59A0DD-B8B8-1999-7678-2CEA9104E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3250" y="649675"/>
            <a:ext cx="7113190" cy="1890325"/>
          </a:xfrm>
        </p:spPr>
        <p:txBody>
          <a:bodyPr/>
          <a:lstStyle/>
          <a:p>
            <a:r>
              <a:rPr lang="es-ES" dirty="0"/>
              <a:t>EL PROYECTO BOUNDARY SPANNERS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FD36BB-8AAF-C08E-97D1-DD9030ADA919}"/>
              </a:ext>
            </a:extLst>
          </p:cNvPr>
          <p:cNvSpPr txBox="1"/>
          <p:nvPr/>
        </p:nvSpPr>
        <p:spPr>
          <a:xfrm>
            <a:off x="5473700" y="2400299"/>
            <a:ext cx="5778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978B2"/>
                </a:solidFill>
              </a:rPr>
              <a:t>OBJETIVO DEL PROYECTO:</a:t>
            </a:r>
          </a:p>
          <a:p>
            <a:endParaRPr lang="es-ES" sz="2400" b="1" dirty="0">
              <a:solidFill>
                <a:srgbClr val="9978B2"/>
              </a:solidFill>
            </a:endParaRPr>
          </a:p>
          <a:p>
            <a:pPr algn="just"/>
            <a:r>
              <a:rPr lang="es-ES" sz="2400" dirty="0"/>
              <a:t>	Capacitar a los profesionales de la 	universidad y la empresa par que 	mejoren su contribución al desarrollo 	económico de la región mediante un 	compromiso más estrecho entre ellos 	y con su entorno.</a:t>
            </a:r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08CD7523-16D2-20AD-1E0D-0B247E8AA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63"/>
          <a:stretch/>
        </p:blipFill>
        <p:spPr>
          <a:xfrm>
            <a:off x="0" y="-11494"/>
            <a:ext cx="3557166" cy="6869494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4F879FB8-64E7-9334-4E02-921A758D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08325"/>
            <a:ext cx="2007494" cy="4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0D5E427-814F-754C-F7F0-F7389DCAE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ACTIVIDADES CLAVE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449F1C-D05A-8A19-8952-707D0691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87BFE3"/>
              </a:clrFrom>
              <a:clrTo>
                <a:srgbClr val="87BF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138" y="1235525"/>
            <a:ext cx="1212632" cy="108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9CC55C-F8D4-2D78-4B93-3F6569BE95D6}"/>
              </a:ext>
            </a:extLst>
          </p:cNvPr>
          <p:cNvSpPr txBox="1"/>
          <p:nvPr/>
        </p:nvSpPr>
        <p:spPr>
          <a:xfrm>
            <a:off x="774699" y="231552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F4C58"/>
                </a:solidFill>
              </a:rPr>
              <a:t>IDENTIFICACIÓN Y ELABORACIÓN DE PERFILES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84F7A8-7BB5-6666-13E8-69ED22BFA9F2}"/>
              </a:ext>
            </a:extLst>
          </p:cNvPr>
          <p:cNvSpPr txBox="1"/>
          <p:nvPr/>
        </p:nvSpPr>
        <p:spPr>
          <a:xfrm>
            <a:off x="384528" y="3203462"/>
            <a:ext cx="276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Habilidades relevantes, competencias y atributos de un agente </a:t>
            </a:r>
            <a:r>
              <a:rPr lang="es-ES" dirty="0" err="1"/>
              <a:t>Boundary</a:t>
            </a:r>
            <a:r>
              <a:rPr lang="es-ES" dirty="0"/>
              <a:t> </a:t>
            </a:r>
            <a:r>
              <a:rPr lang="es-ES" dirty="0" err="1"/>
              <a:t>Spanner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247E14-DCFA-D9B0-0EE1-496882583C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7BFE3"/>
              </a:clrFrom>
              <a:clrTo>
                <a:srgbClr val="87BF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7804" y="1235525"/>
            <a:ext cx="1143531" cy="108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E7F106-5BD5-9FCA-5219-22794C838008}"/>
              </a:ext>
            </a:extLst>
          </p:cNvPr>
          <p:cNvSpPr txBox="1"/>
          <p:nvPr/>
        </p:nvSpPr>
        <p:spPr>
          <a:xfrm>
            <a:off x="4800599" y="23155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F4C58"/>
                </a:solidFill>
              </a:rPr>
              <a:t>DESARROLLO Y PILOTAJE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76602-9F86-53A8-1EC5-5728175E2A94}"/>
              </a:ext>
            </a:extLst>
          </p:cNvPr>
          <p:cNvSpPr txBox="1"/>
          <p:nvPr/>
        </p:nvSpPr>
        <p:spPr>
          <a:xfrm>
            <a:off x="4410428" y="2936762"/>
            <a:ext cx="276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Programa formativo </a:t>
            </a:r>
            <a:r>
              <a:rPr lang="es-ES" dirty="0" err="1"/>
              <a:t>Boundary</a:t>
            </a:r>
            <a:r>
              <a:rPr lang="es-ES" dirty="0"/>
              <a:t> </a:t>
            </a:r>
            <a:r>
              <a:rPr lang="es-ES" dirty="0" err="1"/>
              <a:t>Spanners</a:t>
            </a:r>
            <a:r>
              <a:rPr lang="es-ES" dirty="0"/>
              <a:t> y workshop series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61FE4F-5083-C168-B2F1-18F01D0BEE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7BFE3"/>
              </a:clrFrom>
              <a:clrTo>
                <a:srgbClr val="87BF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9630" y="1235525"/>
            <a:ext cx="1203933" cy="108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664F663-369C-16C1-5456-62A0AE83B098}"/>
              </a:ext>
            </a:extLst>
          </p:cNvPr>
          <p:cNvSpPr txBox="1"/>
          <p:nvPr/>
        </p:nvSpPr>
        <p:spPr>
          <a:xfrm>
            <a:off x="8737599" y="231552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F4C58"/>
                </a:solidFill>
              </a:rPr>
              <a:t>FACILITAR EL INTERCAMBIO DE PERSONAL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E51C0C-B4BE-FB34-E2AC-82EBBA490597}"/>
              </a:ext>
            </a:extLst>
          </p:cNvPr>
          <p:cNvSpPr txBox="1"/>
          <p:nvPr/>
        </p:nvSpPr>
        <p:spPr>
          <a:xfrm>
            <a:off x="8347428" y="3203462"/>
            <a:ext cx="276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Entre universidad y empresa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A36D6B7-B051-2915-7F05-13D25495F5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87BFE3"/>
              </a:clrFrom>
              <a:clrTo>
                <a:srgbClr val="87BF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4228" y="4064630"/>
            <a:ext cx="1223998" cy="1080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0B86A-D301-E586-1766-FECA0F0DCED7}"/>
              </a:ext>
            </a:extLst>
          </p:cNvPr>
          <p:cNvSpPr txBox="1"/>
          <p:nvPr/>
        </p:nvSpPr>
        <p:spPr>
          <a:xfrm>
            <a:off x="7429499" y="52111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F4C58"/>
                </a:solidFill>
              </a:rPr>
              <a:t>DIFUSIÓN DE RESULTADOS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27532B-295E-4871-2245-683CC3DB7CFE}"/>
              </a:ext>
            </a:extLst>
          </p:cNvPr>
          <p:cNvSpPr txBox="1"/>
          <p:nvPr/>
        </p:nvSpPr>
        <p:spPr>
          <a:xfrm>
            <a:off x="7039328" y="5819662"/>
            <a:ext cx="276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 través de vídeos, casos de estudio, eventos y formación en cascada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7536940-18B4-A151-3C27-40EF4C3504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87BFE3"/>
              </a:clrFrom>
              <a:clrTo>
                <a:srgbClr val="87BF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2819" y="4064630"/>
            <a:ext cx="1110858" cy="1080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90FAF51-5164-9BCA-4815-8B77FD9B7587}"/>
              </a:ext>
            </a:extLst>
          </p:cNvPr>
          <p:cNvSpPr txBox="1"/>
          <p:nvPr/>
        </p:nvSpPr>
        <p:spPr>
          <a:xfrm>
            <a:off x="2768599" y="51984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F4C58"/>
                </a:solidFill>
              </a:rPr>
              <a:t>DESARROLLO DE MODELOS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7E04EA8-23E6-3F03-58C8-D6D32C93D63C}"/>
              </a:ext>
            </a:extLst>
          </p:cNvPr>
          <p:cNvSpPr txBox="1"/>
          <p:nvPr/>
        </p:nvSpPr>
        <p:spPr>
          <a:xfrm>
            <a:off x="2149828" y="5806962"/>
            <a:ext cx="320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Dirigidos a crear una comunidad de </a:t>
            </a:r>
            <a:r>
              <a:rPr lang="es-ES" dirty="0" err="1"/>
              <a:t>boundary</a:t>
            </a:r>
            <a:r>
              <a:rPr lang="es-ES" dirty="0"/>
              <a:t> </a:t>
            </a:r>
            <a:r>
              <a:rPr lang="es-ES" dirty="0" err="1"/>
              <a:t>spanners</a:t>
            </a:r>
            <a:r>
              <a:rPr lang="es-ES" dirty="0"/>
              <a:t>, evaluación y certificación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D022E35-E116-5F42-4334-AE8818304CBF}"/>
              </a:ext>
            </a:extLst>
          </p:cNvPr>
          <p:cNvCxnSpPr/>
          <p:nvPr/>
        </p:nvCxnSpPr>
        <p:spPr>
          <a:xfrm>
            <a:off x="2641600" y="1854200"/>
            <a:ext cx="2336800" cy="0"/>
          </a:xfrm>
          <a:prstGeom prst="line">
            <a:avLst/>
          </a:prstGeom>
          <a:ln w="57150">
            <a:solidFill>
              <a:srgbClr val="3F4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DB4D49A-B8A6-5A29-E700-2B6BDCE65AFE}"/>
              </a:ext>
            </a:extLst>
          </p:cNvPr>
          <p:cNvCxnSpPr/>
          <p:nvPr/>
        </p:nvCxnSpPr>
        <p:spPr>
          <a:xfrm>
            <a:off x="6654800" y="1856023"/>
            <a:ext cx="2336800" cy="0"/>
          </a:xfrm>
          <a:prstGeom prst="line">
            <a:avLst/>
          </a:prstGeom>
          <a:ln w="57150">
            <a:solidFill>
              <a:srgbClr val="3F4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6EB487C5-13AD-358B-1EC4-193E7D5BD390}"/>
              </a:ext>
            </a:extLst>
          </p:cNvPr>
          <p:cNvCxnSpPr>
            <a:cxnSpLocks/>
          </p:cNvCxnSpPr>
          <p:nvPr/>
        </p:nvCxnSpPr>
        <p:spPr>
          <a:xfrm rot="5400000">
            <a:off x="9171484" y="4082313"/>
            <a:ext cx="652704" cy="606067"/>
          </a:xfrm>
          <a:prstGeom prst="bentConnector3">
            <a:avLst>
              <a:gd name="adj1" fmla="val 100590"/>
            </a:avLst>
          </a:prstGeom>
          <a:ln w="57150">
            <a:solidFill>
              <a:srgbClr val="3F4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821F003D-9566-CA23-C87E-B972EDDEC606}"/>
              </a:ext>
            </a:extLst>
          </p:cNvPr>
          <p:cNvCxnSpPr/>
          <p:nvPr/>
        </p:nvCxnSpPr>
        <p:spPr>
          <a:xfrm>
            <a:off x="4812699" y="4708052"/>
            <a:ext cx="2336800" cy="0"/>
          </a:xfrm>
          <a:prstGeom prst="line">
            <a:avLst/>
          </a:prstGeom>
          <a:ln w="57150">
            <a:solidFill>
              <a:srgbClr val="3F4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3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A1978-B27E-4142-A6A7-035D63366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249" y="450383"/>
            <a:ext cx="7449921" cy="1311087"/>
          </a:xfrm>
        </p:spPr>
        <p:txBody>
          <a:bodyPr>
            <a:normAutofit/>
          </a:bodyPr>
          <a:lstStyle/>
          <a:p>
            <a:r>
              <a:rPr lang="en-US" sz="3000" dirty="0"/>
              <a:t>CONSORCIO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E10A30BC-E108-DB82-EBFC-F5D04FBB9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37" b="521"/>
          <a:stretch/>
        </p:blipFill>
        <p:spPr>
          <a:xfrm>
            <a:off x="1430345" y="1673414"/>
            <a:ext cx="9543621" cy="39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A1978-B27E-4142-A6A7-035D63366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864" y="403491"/>
            <a:ext cx="7449921" cy="1311087"/>
          </a:xfrm>
        </p:spPr>
        <p:txBody>
          <a:bodyPr>
            <a:normAutofit/>
          </a:bodyPr>
          <a:lstStyle/>
          <a:p>
            <a:r>
              <a:rPr lang="en-US" sz="3000" dirty="0"/>
              <a:t>RESULTADOS</a:t>
            </a:r>
            <a:endParaRPr lang="en-US" sz="2000" b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3F9F36-A643-A996-B2BF-7C7159EA489A}"/>
              </a:ext>
            </a:extLst>
          </p:cNvPr>
          <p:cNvSpPr txBox="1"/>
          <p:nvPr/>
        </p:nvSpPr>
        <p:spPr>
          <a:xfrm>
            <a:off x="1200150" y="1045269"/>
            <a:ext cx="7270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https://www.spanning-boundaries.eu/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43F460-FF9C-6D1A-3E77-DE531E92F4FA}"/>
              </a:ext>
            </a:extLst>
          </p:cNvPr>
          <p:cNvSpPr txBox="1"/>
          <p:nvPr/>
        </p:nvSpPr>
        <p:spPr>
          <a:xfrm>
            <a:off x="468347" y="1951843"/>
            <a:ext cx="7270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Recursos</a:t>
            </a:r>
            <a:r>
              <a:rPr lang="es-ES" sz="2000" dirty="0"/>
              <a:t> (https://www.spanning-boundaries.eu/resources/):   </a:t>
            </a:r>
          </a:p>
          <a:p>
            <a:endParaRPr lang="es-E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DD5BF7-0341-4B82-0FAC-DDBA0E70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49" y="2659729"/>
            <a:ext cx="25483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28896BE-5680-DBF5-87FA-A9A98237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83" y="2659729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EDDB3E2-4183-2E16-951C-2886B601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76" y="3030979"/>
            <a:ext cx="2047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6AA7B9-2666-FE25-EE21-9743FAEF777D}"/>
              </a:ext>
            </a:extLst>
          </p:cNvPr>
          <p:cNvSpPr txBox="1"/>
          <p:nvPr/>
        </p:nvSpPr>
        <p:spPr>
          <a:xfrm>
            <a:off x="8700770" y="1844121"/>
            <a:ext cx="2847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Blog:</a:t>
            </a:r>
            <a:r>
              <a:rPr lang="es-ES" dirty="0"/>
              <a:t> </a:t>
            </a:r>
            <a:r>
              <a:rPr lang="es-ES" dirty="0" err="1"/>
              <a:t>eZine</a:t>
            </a:r>
            <a:r>
              <a:rPr lang="es-ES" dirty="0"/>
              <a:t> (https://www.spanning-boundaries.eu/e-zine/)</a:t>
            </a:r>
          </a:p>
        </p:txBody>
      </p:sp>
    </p:spTree>
    <p:extLst>
      <p:ext uri="{BB962C8B-B14F-4D97-AF65-F5344CB8AC3E}">
        <p14:creationId xmlns:p14="http://schemas.microsoft.com/office/powerpoint/2010/main" val="425362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EBE2767-7622-3D40-B98F-E674C2D85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4080" y="1295685"/>
            <a:ext cx="9152420" cy="1311087"/>
          </a:xfrm>
        </p:spPr>
        <p:txBody>
          <a:bodyPr>
            <a:normAutofit/>
          </a:bodyPr>
          <a:lstStyle/>
          <a:p>
            <a:r>
              <a:rPr lang="en-US" sz="3200" dirty="0"/>
              <a:t>MUCHAS GRACIAS POR VUESTRA ATENCIÓN!!</a:t>
            </a:r>
            <a:endParaRPr lang="en-US" sz="3200" b="0" dirty="0"/>
          </a:p>
        </p:txBody>
      </p:sp>
      <p:pic>
        <p:nvPicPr>
          <p:cNvPr id="4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9E6655A-FF84-68C3-F736-B1EA70F09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12" y="2498847"/>
            <a:ext cx="4259802" cy="2374316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54CCD77-E4FF-6A52-C8C6-6329E51F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10" y="3076707"/>
            <a:ext cx="5407524" cy="12185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B2A8E17-CEC5-EC9F-7E54-92865E930BED}"/>
              </a:ext>
            </a:extLst>
          </p:cNvPr>
          <p:cNvSpPr txBox="1"/>
          <p:nvPr/>
        </p:nvSpPr>
        <p:spPr>
          <a:xfrm>
            <a:off x="730312" y="5235174"/>
            <a:ext cx="5330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Clara Plata Ríos </a:t>
            </a:r>
          </a:p>
          <a:p>
            <a:r>
              <a:rPr lang="es-ES" dirty="0">
                <a:hlinkClick r:id="rId4"/>
              </a:rPr>
              <a:t>cplata@uma.es</a:t>
            </a:r>
            <a:endParaRPr lang="es-ES" dirty="0"/>
          </a:p>
          <a:p>
            <a:r>
              <a:rPr lang="es-ES" dirty="0"/>
              <a:t>Vicerrectorado de Innovación Social y Emprendimiento</a:t>
            </a:r>
          </a:p>
          <a:p>
            <a:r>
              <a:rPr lang="es-ES" dirty="0"/>
              <a:t>Universidad de Málaga</a:t>
            </a:r>
          </a:p>
        </p:txBody>
      </p:sp>
    </p:spTree>
    <p:extLst>
      <p:ext uri="{BB962C8B-B14F-4D97-AF65-F5344CB8AC3E}">
        <p14:creationId xmlns:p14="http://schemas.microsoft.com/office/powerpoint/2010/main" val="238515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6BC8BE9B3A69488F26E14C861468C4" ma:contentTypeVersion="2" ma:contentTypeDescription="Crear nuevo documento." ma:contentTypeScope="" ma:versionID="3c06fa3fe4b551852c33c61938e7d8ae">
  <xsd:schema xmlns:xsd="http://www.w3.org/2001/XMLSchema" xmlns:xs="http://www.w3.org/2001/XMLSchema" xmlns:p="http://schemas.microsoft.com/office/2006/metadata/properties" xmlns:ns2="13d92c34-00bf-4e5b-9f31-1f56fc0c44b0" targetNamespace="http://schemas.microsoft.com/office/2006/metadata/properties" ma:root="true" ma:fieldsID="769c4a8446d538dccbe512bc82e2c43e" ns2:_="">
    <xsd:import namespace="13d92c34-00bf-4e5b-9f31-1f56fc0c4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92c34-00bf-4e5b-9f31-1f56fc0c4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E2315-052D-4463-82D3-9391B80BC0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62ABE4-50C7-4C2E-987D-8D7070CA7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770F95-ECE5-4992-B5CF-DA0A61EEAC6E}"/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184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Orkney</vt:lpstr>
      <vt:lpstr>Quattrocento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Clara Plata Rios</cp:lastModifiedBy>
  <cp:revision>48</cp:revision>
  <dcterms:created xsi:type="dcterms:W3CDTF">2020-03-09T14:29:24Z</dcterms:created>
  <dcterms:modified xsi:type="dcterms:W3CDTF">2022-06-29T10:36:40Z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0x010100E46BC8BE9B3A69488F26E14C861468C4</vt:lpwstr>
  </property>
</Properties>
</file>